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1" r:id="rId3"/>
    <p:sldId id="257" r:id="rId4"/>
    <p:sldId id="258" r:id="rId5"/>
    <p:sldId id="259" r:id="rId6"/>
    <p:sldId id="260" r:id="rId7"/>
    <p:sldId id="261" r:id="rId8"/>
    <p:sldId id="263" r:id="rId9"/>
    <p:sldId id="272" r:id="rId10"/>
    <p:sldId id="262" r:id="rId11"/>
    <p:sldId id="265" r:id="rId12"/>
    <p:sldId id="264" r:id="rId13"/>
    <p:sldId id="266" r:id="rId14"/>
    <p:sldId id="270" r:id="rId15"/>
    <p:sldId id="267"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679955-D50E-0B48-ACBD-AD8FFCFB5F0C}" v="619" dt="2023-05-19T03:54:07.1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06"/>
    <p:restoredTop sz="82353"/>
  </p:normalViewPr>
  <p:slideViewPr>
    <p:cSldViewPr snapToGrid="0">
      <p:cViewPr varScale="1">
        <p:scale>
          <a:sx n="124" d="100"/>
          <a:sy n="124" d="100"/>
        </p:scale>
        <p:origin x="15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4E1D6-7215-8345-993C-3B7175712598}" type="datetimeFigureOut">
              <a:rPr lang="en-US" smtClean="0"/>
              <a:t>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89C1F2-1E8F-F947-80AE-FE72AA54C989}" type="slidenum">
              <a:rPr lang="en-US" smtClean="0"/>
              <a:t>‹#›</a:t>
            </a:fld>
            <a:endParaRPr lang="en-US"/>
          </a:p>
        </p:txBody>
      </p:sp>
    </p:spTree>
    <p:extLst>
      <p:ext uri="{BB962C8B-B14F-4D97-AF65-F5344CB8AC3E}">
        <p14:creationId xmlns:p14="http://schemas.microsoft.com/office/powerpoint/2010/main" val="151322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sf.gov/pubs/2022/nsf22512/nsf22512.htm#ftn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this is </a:t>
            </a:r>
            <a:r>
              <a:rPr lang="en-US" dirty="0" err="1"/>
              <a:t>Saeid</a:t>
            </a:r>
            <a:r>
              <a:rPr lang="en-US" dirty="0"/>
              <a:t> </a:t>
            </a:r>
            <a:r>
              <a:rPr lang="en-US" dirty="0" err="1"/>
              <a:t>Tizpaz-Niari</a:t>
            </a:r>
            <a:r>
              <a:rPr lang="en-US" dirty="0"/>
              <a:t> from UTEP. I present Metamorphic … This is joint work between computer science researchers and legal psychologists from both UT El Paso and CU Boulder</a:t>
            </a:r>
          </a:p>
        </p:txBody>
      </p:sp>
      <p:sp>
        <p:nvSpPr>
          <p:cNvPr id="4" name="Slide Number Placeholder 3"/>
          <p:cNvSpPr>
            <a:spLocks noGrp="1"/>
          </p:cNvSpPr>
          <p:nvPr>
            <p:ph type="sldNum" sz="quarter" idx="5"/>
          </p:nvPr>
        </p:nvSpPr>
        <p:spPr/>
        <p:txBody>
          <a:bodyPr/>
          <a:lstStyle/>
          <a:p>
            <a:fld id="{DC89C1F2-1E8F-F947-80AE-FE72AA54C989}" type="slidenum">
              <a:rPr lang="en-US" smtClean="0"/>
              <a:t>1</a:t>
            </a:fld>
            <a:endParaRPr lang="en-US"/>
          </a:p>
        </p:txBody>
      </p:sp>
    </p:spTree>
    <p:extLst>
      <p:ext uri="{BB962C8B-B14F-4D97-AF65-F5344CB8AC3E}">
        <p14:creationId xmlns:p14="http://schemas.microsoft.com/office/powerpoint/2010/main" val="2152014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common law marriage</a:t>
            </a:r>
            <a:endParaRPr lang="en-US" dirty="0"/>
          </a:p>
        </p:txBody>
      </p:sp>
      <p:sp>
        <p:nvSpPr>
          <p:cNvPr id="4" name="Slide Number Placeholder 3"/>
          <p:cNvSpPr>
            <a:spLocks noGrp="1"/>
          </p:cNvSpPr>
          <p:nvPr>
            <p:ph type="sldNum" sz="quarter" idx="5"/>
          </p:nvPr>
        </p:nvSpPr>
        <p:spPr/>
        <p:txBody>
          <a:bodyPr/>
          <a:lstStyle/>
          <a:p>
            <a:fld id="{DC89C1F2-1E8F-F947-80AE-FE72AA54C989}" type="slidenum">
              <a:rPr lang="en-US" smtClean="0"/>
              <a:t>15</a:t>
            </a:fld>
            <a:endParaRPr lang="en-US"/>
          </a:p>
        </p:txBody>
      </p:sp>
    </p:spTree>
    <p:extLst>
      <p:ext uri="{BB962C8B-B14F-4D97-AF65-F5344CB8AC3E}">
        <p14:creationId xmlns:p14="http://schemas.microsoft.com/office/powerpoint/2010/main" val="233440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start my talk with a famous quote from Benjamin Franklin who said in this world nothing can be said to be certain except death and taxes!</a:t>
            </a:r>
          </a:p>
          <a:p>
            <a:r>
              <a:rPr lang="en-US" dirty="0"/>
              <a:t>Of course, I do not like to talk about the death, so let us talk about the taxes!</a:t>
            </a:r>
          </a:p>
        </p:txBody>
      </p:sp>
      <p:sp>
        <p:nvSpPr>
          <p:cNvPr id="4" name="Slide Number Placeholder 3"/>
          <p:cNvSpPr>
            <a:spLocks noGrp="1"/>
          </p:cNvSpPr>
          <p:nvPr>
            <p:ph type="sldNum" sz="quarter" idx="5"/>
          </p:nvPr>
        </p:nvSpPr>
        <p:spPr/>
        <p:txBody>
          <a:bodyPr/>
          <a:lstStyle/>
          <a:p>
            <a:fld id="{DC89C1F2-1E8F-F947-80AE-FE72AA54C989}" type="slidenum">
              <a:rPr lang="en-US" smtClean="0"/>
              <a:t>2</a:t>
            </a:fld>
            <a:endParaRPr lang="en-US"/>
          </a:p>
        </p:txBody>
      </p:sp>
    </p:spTree>
    <p:extLst>
      <p:ext uri="{BB962C8B-B14F-4D97-AF65-F5344CB8AC3E}">
        <p14:creationId xmlns:p14="http://schemas.microsoft.com/office/powerpoint/2010/main" val="16746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grab a calculator, you print out bunch of forms like 1040 which is for individual tax return and you try to figure out different fields, </a:t>
            </a:r>
            <a:r>
              <a:rPr lang="en-US" dirty="0" err="1"/>
              <a:t>etc</a:t>
            </a:r>
            <a:r>
              <a:rPr lang="en-US" dirty="0"/>
              <a:t> in the form. </a:t>
            </a:r>
          </a:p>
          <a:p>
            <a:endParaRPr lang="en-US" dirty="0"/>
          </a:p>
          <a:p>
            <a:r>
              <a:rPr lang="en-US" dirty="0"/>
              <a:t>Soon you realize that you need to go and read the instruction forms for 1040, and in doing so, you might need to go to various publications such as publication 596 for EITC, …</a:t>
            </a:r>
          </a:p>
          <a:p>
            <a:endParaRPr lang="en-US" dirty="0"/>
          </a:p>
          <a:p>
            <a:r>
              <a:rPr lang="en-US" dirty="0"/>
              <a:t>If you did not give up, congratulation, you are ready to file your taxes. </a:t>
            </a:r>
          </a:p>
        </p:txBody>
      </p:sp>
      <p:sp>
        <p:nvSpPr>
          <p:cNvPr id="4" name="Slide Number Placeholder 3"/>
          <p:cNvSpPr>
            <a:spLocks noGrp="1"/>
          </p:cNvSpPr>
          <p:nvPr>
            <p:ph type="sldNum" sz="quarter" idx="5"/>
          </p:nvPr>
        </p:nvSpPr>
        <p:spPr/>
        <p:txBody>
          <a:bodyPr/>
          <a:lstStyle/>
          <a:p>
            <a:fld id="{DC89C1F2-1E8F-F947-80AE-FE72AA54C989}" type="slidenum">
              <a:rPr lang="en-US" smtClean="0"/>
              <a:t>3</a:t>
            </a:fld>
            <a:endParaRPr lang="en-US"/>
          </a:p>
        </p:txBody>
      </p:sp>
    </p:spTree>
    <p:extLst>
      <p:ext uri="{BB962C8B-B14F-4D97-AF65-F5344CB8AC3E}">
        <p14:creationId xmlns:p14="http://schemas.microsoft.com/office/powerpoint/2010/main" val="265062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NimbusRomNo9L"/>
              </a:rPr>
              <a:t>But unfortunately, many individuals give up and turn to tax prep. software to assist them in filing taxes. </a:t>
            </a:r>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a:t>
            </a:r>
            <a:r>
              <a:rPr lang="en-US" sz="1800" dirty="0">
                <a:effectLst/>
                <a:latin typeface="NimbusRomNo9L"/>
              </a:rPr>
              <a:t>n 2020, over 72 million people prepared their taxes without the help of tax professionals, a 24 percent increase from 2019.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NimbusRomNo9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NimbusRomNo9L"/>
              </a:rPr>
              <a:t>Even though there are some freely available open-source alternatives: we really like open-source, but in this domain, such software is less regulated and has not gone through rigorous process.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C89C1F2-1E8F-F947-80AE-FE72AA54C989}" type="slidenum">
              <a:rPr lang="en-US" smtClean="0"/>
              <a:t>4</a:t>
            </a:fld>
            <a:endParaRPr lang="en-US"/>
          </a:p>
        </p:txBody>
      </p:sp>
    </p:spTree>
    <p:extLst>
      <p:ext uri="{BB962C8B-B14F-4D97-AF65-F5344CB8AC3E}">
        <p14:creationId xmlns:p14="http://schemas.microsoft.com/office/powerpoint/2010/main" val="4251653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Tax Software is an AS-IS Software Solution</a:t>
            </a:r>
            <a:endParaRPr lang="en-US" dirty="0"/>
          </a:p>
        </p:txBody>
      </p:sp>
      <p:sp>
        <p:nvSpPr>
          <p:cNvPr id="4" name="Slide Number Placeholder 3"/>
          <p:cNvSpPr>
            <a:spLocks noGrp="1"/>
          </p:cNvSpPr>
          <p:nvPr>
            <p:ph type="sldNum" sz="quarter" idx="5"/>
          </p:nvPr>
        </p:nvSpPr>
        <p:spPr/>
        <p:txBody>
          <a:bodyPr/>
          <a:lstStyle/>
          <a:p>
            <a:fld id="{DC89C1F2-1E8F-F947-80AE-FE72AA54C989}" type="slidenum">
              <a:rPr lang="en-US" smtClean="0"/>
              <a:t>5</a:t>
            </a:fld>
            <a:endParaRPr lang="en-US"/>
          </a:p>
        </p:txBody>
      </p:sp>
    </p:spTree>
    <p:extLst>
      <p:ext uri="{BB962C8B-B14F-4D97-AF65-F5344CB8AC3E}">
        <p14:creationId xmlns:p14="http://schemas.microsoft.com/office/powerpoint/2010/main" val="3662323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Having an obligation or responsibility for compliance with law, regulation, or public policy, or its intent or operation</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Regulation</a:t>
            </a:r>
            <a:r>
              <a:rPr lang="en-US" b="0" i="0" u="none" strike="noStrike" baseline="30000" dirty="0">
                <a:solidFill>
                  <a:srgbClr val="2C66C3"/>
                </a:solidFill>
                <a:effectLst/>
                <a:latin typeface="Arial" panose="020B0604020202020204" pitchFamily="34" charset="0"/>
                <a:hlinkClick r:id="rId3"/>
              </a:rPr>
              <a:t>1</a:t>
            </a:r>
            <a:r>
              <a:rPr lang="en-US" b="0" i="0" dirty="0">
                <a:solidFill>
                  <a:srgbClr val="000000"/>
                </a:solidFill>
                <a:effectLst/>
                <a:latin typeface="Arial" panose="020B0604020202020204" pitchFamily="34" charset="0"/>
              </a:rPr>
              <a:t> is defined as “a rule of order having the force of law, prescribed by a superior or competent authority, relating to the actions of those under the authority’s control.” Well-known examples include the European Union General Data Protection Regulation (GDPR) and the California Consumer Privacy Act (CCPA), which require more transparency in how consumer data are collected, shared, and used. Such regulations are meant to hold organizations and individuals accountable, and software designed to implement such laws, regulations, or policies must be accountable as well.</a:t>
            </a:r>
            <a:endParaRPr lang="en-US" dirty="0"/>
          </a:p>
        </p:txBody>
      </p:sp>
      <p:sp>
        <p:nvSpPr>
          <p:cNvPr id="4" name="Slide Number Placeholder 3"/>
          <p:cNvSpPr>
            <a:spLocks noGrp="1"/>
          </p:cNvSpPr>
          <p:nvPr>
            <p:ph type="sldNum" sz="quarter" idx="5"/>
          </p:nvPr>
        </p:nvSpPr>
        <p:spPr/>
        <p:txBody>
          <a:bodyPr/>
          <a:lstStyle/>
          <a:p>
            <a:fld id="{DC89C1F2-1E8F-F947-80AE-FE72AA54C989}" type="slidenum">
              <a:rPr lang="en-US" smtClean="0"/>
              <a:t>6</a:t>
            </a:fld>
            <a:endParaRPr lang="en-US"/>
          </a:p>
        </p:txBody>
      </p:sp>
    </p:spTree>
    <p:extLst>
      <p:ext uri="{BB962C8B-B14F-4D97-AF65-F5344CB8AC3E}">
        <p14:creationId xmlns:p14="http://schemas.microsoft.com/office/powerpoint/2010/main" val="2355928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89C1F2-1E8F-F947-80AE-FE72AA54C989}" type="slidenum">
              <a:rPr lang="en-US" smtClean="0"/>
              <a:t>7</a:t>
            </a:fld>
            <a:endParaRPr lang="en-US"/>
          </a:p>
        </p:txBody>
      </p:sp>
    </p:spTree>
    <p:extLst>
      <p:ext uri="{BB962C8B-B14F-4D97-AF65-F5344CB8AC3E}">
        <p14:creationId xmlns:p14="http://schemas.microsoft.com/office/powerpoint/2010/main" val="3990274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US tax law is a law code, adheres to principle of common law and implements stare decisis, i.e. the legal doctrine of precedent: similar cases must follow similar rulings.</a:t>
            </a:r>
          </a:p>
          <a:p>
            <a:endParaRPr lang="en-US" dirty="0"/>
          </a:p>
        </p:txBody>
      </p:sp>
      <p:sp>
        <p:nvSpPr>
          <p:cNvPr id="4" name="Slide Number Placeholder 3"/>
          <p:cNvSpPr>
            <a:spLocks noGrp="1"/>
          </p:cNvSpPr>
          <p:nvPr>
            <p:ph type="sldNum" sz="quarter" idx="5"/>
          </p:nvPr>
        </p:nvSpPr>
        <p:spPr/>
        <p:txBody>
          <a:bodyPr/>
          <a:lstStyle/>
          <a:p>
            <a:fld id="{DC89C1F2-1E8F-F947-80AE-FE72AA54C989}" type="slidenum">
              <a:rPr lang="en-US" smtClean="0"/>
              <a:t>8</a:t>
            </a:fld>
            <a:endParaRPr lang="en-US"/>
          </a:p>
        </p:txBody>
      </p:sp>
    </p:spTree>
    <p:extLst>
      <p:ext uri="{BB962C8B-B14F-4D97-AF65-F5344CB8AC3E}">
        <p14:creationId xmlns:p14="http://schemas.microsoft.com/office/powerpoint/2010/main" val="3393087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89C1F2-1E8F-F947-80AE-FE72AA54C989}" type="slidenum">
              <a:rPr lang="en-US" smtClean="0"/>
              <a:t>11</a:t>
            </a:fld>
            <a:endParaRPr lang="en-US"/>
          </a:p>
        </p:txBody>
      </p:sp>
    </p:spTree>
    <p:extLst>
      <p:ext uri="{BB962C8B-B14F-4D97-AF65-F5344CB8AC3E}">
        <p14:creationId xmlns:p14="http://schemas.microsoft.com/office/powerpoint/2010/main" val="4144984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B514-1FAE-0FD2-ADC0-B5508CDC04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D31B5F-9B7B-69BE-94CC-9F5B66D42F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5EC878-D79E-ABD4-82CE-D2D849C54B3B}"/>
              </a:ext>
            </a:extLst>
          </p:cNvPr>
          <p:cNvSpPr>
            <a:spLocks noGrp="1"/>
          </p:cNvSpPr>
          <p:nvPr>
            <p:ph type="dt" sz="half" idx="10"/>
          </p:nvPr>
        </p:nvSpPr>
        <p:spPr/>
        <p:txBody>
          <a:bodyPr/>
          <a:lstStyle/>
          <a:p>
            <a:fld id="{79F2CC27-769C-714D-9064-AD2AE057B270}" type="datetime1">
              <a:rPr lang="en-US" smtClean="0"/>
              <a:t>8/24/2023</a:t>
            </a:fld>
            <a:endParaRPr lang="en-US"/>
          </a:p>
        </p:txBody>
      </p:sp>
      <p:sp>
        <p:nvSpPr>
          <p:cNvPr id="5" name="Footer Placeholder 4">
            <a:extLst>
              <a:ext uri="{FF2B5EF4-FFF2-40B4-BE49-F238E27FC236}">
                <a16:creationId xmlns:a16="http://schemas.microsoft.com/office/drawing/2014/main" id="{235CCEDE-136D-9E34-57E6-B3FE0716863C}"/>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6" name="Slide Number Placeholder 5">
            <a:extLst>
              <a:ext uri="{FF2B5EF4-FFF2-40B4-BE49-F238E27FC236}">
                <a16:creationId xmlns:a16="http://schemas.microsoft.com/office/drawing/2014/main" id="{B372DDC8-3082-66EA-FE61-27FDF7C1E272}"/>
              </a:ext>
            </a:extLst>
          </p:cNvPr>
          <p:cNvSpPr>
            <a:spLocks noGrp="1"/>
          </p:cNvSpPr>
          <p:nvPr>
            <p:ph type="sldNum" sz="quarter" idx="12"/>
          </p:nvPr>
        </p:nvSpPr>
        <p:spPr/>
        <p:txBody>
          <a:bodyPr/>
          <a:lstStyle/>
          <a:p>
            <a:fld id="{CC310124-621D-5641-A45C-450F14423427}" type="slidenum">
              <a:rPr lang="en-US" smtClean="0"/>
              <a:t>‹#›</a:t>
            </a:fld>
            <a:endParaRPr lang="en-US"/>
          </a:p>
        </p:txBody>
      </p:sp>
    </p:spTree>
    <p:extLst>
      <p:ext uri="{BB962C8B-B14F-4D97-AF65-F5344CB8AC3E}">
        <p14:creationId xmlns:p14="http://schemas.microsoft.com/office/powerpoint/2010/main" val="4118564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5946-D160-CF77-1306-6941CD4EA9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C6A7AA-D20B-FA50-6757-D01BF02B0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318EE-B4DB-526B-FA7F-8EAEAD9264E4}"/>
              </a:ext>
            </a:extLst>
          </p:cNvPr>
          <p:cNvSpPr>
            <a:spLocks noGrp="1"/>
          </p:cNvSpPr>
          <p:nvPr>
            <p:ph type="dt" sz="half" idx="10"/>
          </p:nvPr>
        </p:nvSpPr>
        <p:spPr/>
        <p:txBody>
          <a:bodyPr/>
          <a:lstStyle/>
          <a:p>
            <a:fld id="{2A2AC514-9887-7D4A-8007-BF1350121253}" type="datetime1">
              <a:rPr lang="en-US" smtClean="0"/>
              <a:t>8/24/2023</a:t>
            </a:fld>
            <a:endParaRPr lang="en-US"/>
          </a:p>
        </p:txBody>
      </p:sp>
      <p:sp>
        <p:nvSpPr>
          <p:cNvPr id="5" name="Footer Placeholder 4">
            <a:extLst>
              <a:ext uri="{FF2B5EF4-FFF2-40B4-BE49-F238E27FC236}">
                <a16:creationId xmlns:a16="http://schemas.microsoft.com/office/drawing/2014/main" id="{5C0FF4FB-5AC4-4D68-316D-E7DA89F1AB50}"/>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6" name="Slide Number Placeholder 5">
            <a:extLst>
              <a:ext uri="{FF2B5EF4-FFF2-40B4-BE49-F238E27FC236}">
                <a16:creationId xmlns:a16="http://schemas.microsoft.com/office/drawing/2014/main" id="{14E4B480-4A7B-2817-64B4-ABB301B53D60}"/>
              </a:ext>
            </a:extLst>
          </p:cNvPr>
          <p:cNvSpPr>
            <a:spLocks noGrp="1"/>
          </p:cNvSpPr>
          <p:nvPr>
            <p:ph type="sldNum" sz="quarter" idx="12"/>
          </p:nvPr>
        </p:nvSpPr>
        <p:spPr/>
        <p:txBody>
          <a:bodyPr/>
          <a:lstStyle/>
          <a:p>
            <a:fld id="{CC310124-621D-5641-A45C-450F14423427}" type="slidenum">
              <a:rPr lang="en-US" smtClean="0"/>
              <a:t>‹#›</a:t>
            </a:fld>
            <a:endParaRPr lang="en-US"/>
          </a:p>
        </p:txBody>
      </p:sp>
    </p:spTree>
    <p:extLst>
      <p:ext uri="{BB962C8B-B14F-4D97-AF65-F5344CB8AC3E}">
        <p14:creationId xmlns:p14="http://schemas.microsoft.com/office/powerpoint/2010/main" val="383941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2612FC-CDE1-5BA2-DA95-13721B8470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DF10CF-2562-B8ED-699D-ADE39E8522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E4021F-6645-FDC8-AA1D-36A7F084EEE0}"/>
              </a:ext>
            </a:extLst>
          </p:cNvPr>
          <p:cNvSpPr>
            <a:spLocks noGrp="1"/>
          </p:cNvSpPr>
          <p:nvPr>
            <p:ph type="dt" sz="half" idx="10"/>
          </p:nvPr>
        </p:nvSpPr>
        <p:spPr/>
        <p:txBody>
          <a:bodyPr/>
          <a:lstStyle/>
          <a:p>
            <a:fld id="{4E2861B4-5112-9846-83E6-2A11A1386E52}" type="datetime1">
              <a:rPr lang="en-US" smtClean="0"/>
              <a:t>8/24/2023</a:t>
            </a:fld>
            <a:endParaRPr lang="en-US"/>
          </a:p>
        </p:txBody>
      </p:sp>
      <p:sp>
        <p:nvSpPr>
          <p:cNvPr id="5" name="Footer Placeholder 4">
            <a:extLst>
              <a:ext uri="{FF2B5EF4-FFF2-40B4-BE49-F238E27FC236}">
                <a16:creationId xmlns:a16="http://schemas.microsoft.com/office/drawing/2014/main" id="{14697F43-E43E-43CE-17C7-3B33FF6FE39D}"/>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6" name="Slide Number Placeholder 5">
            <a:extLst>
              <a:ext uri="{FF2B5EF4-FFF2-40B4-BE49-F238E27FC236}">
                <a16:creationId xmlns:a16="http://schemas.microsoft.com/office/drawing/2014/main" id="{894C0E66-3B02-DCD8-F727-E24FBDBB1075}"/>
              </a:ext>
            </a:extLst>
          </p:cNvPr>
          <p:cNvSpPr>
            <a:spLocks noGrp="1"/>
          </p:cNvSpPr>
          <p:nvPr>
            <p:ph type="sldNum" sz="quarter" idx="12"/>
          </p:nvPr>
        </p:nvSpPr>
        <p:spPr/>
        <p:txBody>
          <a:bodyPr/>
          <a:lstStyle/>
          <a:p>
            <a:fld id="{CC310124-621D-5641-A45C-450F14423427}" type="slidenum">
              <a:rPr lang="en-US" smtClean="0"/>
              <a:t>‹#›</a:t>
            </a:fld>
            <a:endParaRPr lang="en-US"/>
          </a:p>
        </p:txBody>
      </p:sp>
    </p:spTree>
    <p:extLst>
      <p:ext uri="{BB962C8B-B14F-4D97-AF65-F5344CB8AC3E}">
        <p14:creationId xmlns:p14="http://schemas.microsoft.com/office/powerpoint/2010/main" val="3228476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884E-28E9-2F8E-6C46-66D404882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17839-F8E6-107B-24DC-0DB842EFDA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55A76B-54BC-F2C8-34EB-CA54AFB76366}"/>
              </a:ext>
            </a:extLst>
          </p:cNvPr>
          <p:cNvSpPr>
            <a:spLocks noGrp="1"/>
          </p:cNvSpPr>
          <p:nvPr>
            <p:ph type="dt" sz="half" idx="10"/>
          </p:nvPr>
        </p:nvSpPr>
        <p:spPr/>
        <p:txBody>
          <a:bodyPr/>
          <a:lstStyle/>
          <a:p>
            <a:fld id="{EF5B0A44-3596-724A-848B-299FD564E096}" type="datetime1">
              <a:rPr lang="en-US" smtClean="0"/>
              <a:t>8/24/2023</a:t>
            </a:fld>
            <a:endParaRPr lang="en-US"/>
          </a:p>
        </p:txBody>
      </p:sp>
      <p:sp>
        <p:nvSpPr>
          <p:cNvPr id="5" name="Footer Placeholder 4">
            <a:extLst>
              <a:ext uri="{FF2B5EF4-FFF2-40B4-BE49-F238E27FC236}">
                <a16:creationId xmlns:a16="http://schemas.microsoft.com/office/drawing/2014/main" id="{65D5826E-CBB9-A2A6-5E45-815894BB09FF}"/>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6" name="Slide Number Placeholder 5">
            <a:extLst>
              <a:ext uri="{FF2B5EF4-FFF2-40B4-BE49-F238E27FC236}">
                <a16:creationId xmlns:a16="http://schemas.microsoft.com/office/drawing/2014/main" id="{1A685DB0-CB0D-3858-F2CF-CA16BB81BE9F}"/>
              </a:ext>
            </a:extLst>
          </p:cNvPr>
          <p:cNvSpPr>
            <a:spLocks noGrp="1"/>
          </p:cNvSpPr>
          <p:nvPr>
            <p:ph type="sldNum" sz="quarter" idx="12"/>
          </p:nvPr>
        </p:nvSpPr>
        <p:spPr/>
        <p:txBody>
          <a:bodyPr/>
          <a:lstStyle/>
          <a:p>
            <a:fld id="{CC310124-621D-5641-A45C-450F14423427}" type="slidenum">
              <a:rPr lang="en-US" smtClean="0"/>
              <a:t>‹#›</a:t>
            </a:fld>
            <a:endParaRPr lang="en-US"/>
          </a:p>
        </p:txBody>
      </p:sp>
    </p:spTree>
    <p:extLst>
      <p:ext uri="{BB962C8B-B14F-4D97-AF65-F5344CB8AC3E}">
        <p14:creationId xmlns:p14="http://schemas.microsoft.com/office/powerpoint/2010/main" val="267115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FF77-F019-D520-BBB1-B052E1DC70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E40ED6-F8F1-199F-AF03-FE5A51B2E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2A4299-272F-015F-2512-F90CC06EE2FB}"/>
              </a:ext>
            </a:extLst>
          </p:cNvPr>
          <p:cNvSpPr>
            <a:spLocks noGrp="1"/>
          </p:cNvSpPr>
          <p:nvPr>
            <p:ph type="dt" sz="half" idx="10"/>
          </p:nvPr>
        </p:nvSpPr>
        <p:spPr/>
        <p:txBody>
          <a:bodyPr/>
          <a:lstStyle/>
          <a:p>
            <a:fld id="{C8202681-43A3-BC41-9D8E-1BB7BABFFC88}" type="datetime1">
              <a:rPr lang="en-US" smtClean="0"/>
              <a:t>8/24/2023</a:t>
            </a:fld>
            <a:endParaRPr lang="en-US"/>
          </a:p>
        </p:txBody>
      </p:sp>
      <p:sp>
        <p:nvSpPr>
          <p:cNvPr id="5" name="Footer Placeholder 4">
            <a:extLst>
              <a:ext uri="{FF2B5EF4-FFF2-40B4-BE49-F238E27FC236}">
                <a16:creationId xmlns:a16="http://schemas.microsoft.com/office/drawing/2014/main" id="{FEA4D086-1647-E8E8-7AAA-2FEF928C667E}"/>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6" name="Slide Number Placeholder 5">
            <a:extLst>
              <a:ext uri="{FF2B5EF4-FFF2-40B4-BE49-F238E27FC236}">
                <a16:creationId xmlns:a16="http://schemas.microsoft.com/office/drawing/2014/main" id="{DC340E37-676A-39A0-12C4-5262B44034B3}"/>
              </a:ext>
            </a:extLst>
          </p:cNvPr>
          <p:cNvSpPr>
            <a:spLocks noGrp="1"/>
          </p:cNvSpPr>
          <p:nvPr>
            <p:ph type="sldNum" sz="quarter" idx="12"/>
          </p:nvPr>
        </p:nvSpPr>
        <p:spPr/>
        <p:txBody>
          <a:bodyPr/>
          <a:lstStyle/>
          <a:p>
            <a:fld id="{CC310124-621D-5641-A45C-450F14423427}" type="slidenum">
              <a:rPr lang="en-US" smtClean="0"/>
              <a:t>‹#›</a:t>
            </a:fld>
            <a:endParaRPr lang="en-US"/>
          </a:p>
        </p:txBody>
      </p:sp>
    </p:spTree>
    <p:extLst>
      <p:ext uri="{BB962C8B-B14F-4D97-AF65-F5344CB8AC3E}">
        <p14:creationId xmlns:p14="http://schemas.microsoft.com/office/powerpoint/2010/main" val="136251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C81D-C605-7C52-D3C9-CA0737B03D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AD1C91-C9E8-C084-FF2E-CBBB8A5D6E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CAD9CD-80B1-2DF5-8E67-8635E6B427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597B66-E48C-7D07-F253-FD687846A561}"/>
              </a:ext>
            </a:extLst>
          </p:cNvPr>
          <p:cNvSpPr>
            <a:spLocks noGrp="1"/>
          </p:cNvSpPr>
          <p:nvPr>
            <p:ph type="dt" sz="half" idx="10"/>
          </p:nvPr>
        </p:nvSpPr>
        <p:spPr/>
        <p:txBody>
          <a:bodyPr/>
          <a:lstStyle/>
          <a:p>
            <a:fld id="{93F07719-0FBF-8749-86E6-8A16A2CF1720}" type="datetime1">
              <a:rPr lang="en-US" smtClean="0"/>
              <a:t>8/24/2023</a:t>
            </a:fld>
            <a:endParaRPr lang="en-US"/>
          </a:p>
        </p:txBody>
      </p:sp>
      <p:sp>
        <p:nvSpPr>
          <p:cNvPr id="6" name="Footer Placeholder 5">
            <a:extLst>
              <a:ext uri="{FF2B5EF4-FFF2-40B4-BE49-F238E27FC236}">
                <a16:creationId xmlns:a16="http://schemas.microsoft.com/office/drawing/2014/main" id="{8E775577-4C17-1ACD-D9E3-C9E151937E55}"/>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7" name="Slide Number Placeholder 6">
            <a:extLst>
              <a:ext uri="{FF2B5EF4-FFF2-40B4-BE49-F238E27FC236}">
                <a16:creationId xmlns:a16="http://schemas.microsoft.com/office/drawing/2014/main" id="{C13EF331-E9B3-5FA1-A3C7-5A6E485CD0D4}"/>
              </a:ext>
            </a:extLst>
          </p:cNvPr>
          <p:cNvSpPr>
            <a:spLocks noGrp="1"/>
          </p:cNvSpPr>
          <p:nvPr>
            <p:ph type="sldNum" sz="quarter" idx="12"/>
          </p:nvPr>
        </p:nvSpPr>
        <p:spPr/>
        <p:txBody>
          <a:bodyPr/>
          <a:lstStyle/>
          <a:p>
            <a:fld id="{CC310124-621D-5641-A45C-450F14423427}" type="slidenum">
              <a:rPr lang="en-US" smtClean="0"/>
              <a:t>‹#›</a:t>
            </a:fld>
            <a:endParaRPr lang="en-US"/>
          </a:p>
        </p:txBody>
      </p:sp>
    </p:spTree>
    <p:extLst>
      <p:ext uri="{BB962C8B-B14F-4D97-AF65-F5344CB8AC3E}">
        <p14:creationId xmlns:p14="http://schemas.microsoft.com/office/powerpoint/2010/main" val="2840654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42B9-354F-1429-83BE-FA5A636A31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4EFFAD-99EC-CC97-F1E6-D0C66ED608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514917-A2E1-9E83-7742-9F4D58BCD5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7F956F-D4DA-B3E2-1AF0-5AEAB78D6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036261-5F2C-5049-5353-015E126550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51AB30-BC44-67F4-F7BE-254491C34C2E}"/>
              </a:ext>
            </a:extLst>
          </p:cNvPr>
          <p:cNvSpPr>
            <a:spLocks noGrp="1"/>
          </p:cNvSpPr>
          <p:nvPr>
            <p:ph type="dt" sz="half" idx="10"/>
          </p:nvPr>
        </p:nvSpPr>
        <p:spPr/>
        <p:txBody>
          <a:bodyPr/>
          <a:lstStyle/>
          <a:p>
            <a:fld id="{97044EA8-FA3E-E048-9D87-16086586C615}" type="datetime1">
              <a:rPr lang="en-US" smtClean="0"/>
              <a:t>8/24/2023</a:t>
            </a:fld>
            <a:endParaRPr lang="en-US"/>
          </a:p>
        </p:txBody>
      </p:sp>
      <p:sp>
        <p:nvSpPr>
          <p:cNvPr id="8" name="Footer Placeholder 7">
            <a:extLst>
              <a:ext uri="{FF2B5EF4-FFF2-40B4-BE49-F238E27FC236}">
                <a16:creationId xmlns:a16="http://schemas.microsoft.com/office/drawing/2014/main" id="{064F3322-679A-B0C9-1ACF-033C1603607F}"/>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9" name="Slide Number Placeholder 8">
            <a:extLst>
              <a:ext uri="{FF2B5EF4-FFF2-40B4-BE49-F238E27FC236}">
                <a16:creationId xmlns:a16="http://schemas.microsoft.com/office/drawing/2014/main" id="{E8D5ED43-24B9-ECF2-9E59-FE839C448385}"/>
              </a:ext>
            </a:extLst>
          </p:cNvPr>
          <p:cNvSpPr>
            <a:spLocks noGrp="1"/>
          </p:cNvSpPr>
          <p:nvPr>
            <p:ph type="sldNum" sz="quarter" idx="12"/>
          </p:nvPr>
        </p:nvSpPr>
        <p:spPr/>
        <p:txBody>
          <a:bodyPr/>
          <a:lstStyle/>
          <a:p>
            <a:fld id="{CC310124-621D-5641-A45C-450F14423427}" type="slidenum">
              <a:rPr lang="en-US" smtClean="0"/>
              <a:t>‹#›</a:t>
            </a:fld>
            <a:endParaRPr lang="en-US"/>
          </a:p>
        </p:txBody>
      </p:sp>
    </p:spTree>
    <p:extLst>
      <p:ext uri="{BB962C8B-B14F-4D97-AF65-F5344CB8AC3E}">
        <p14:creationId xmlns:p14="http://schemas.microsoft.com/office/powerpoint/2010/main" val="3806240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F470-0452-62E1-51E9-462FDED733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30E82E-A9BC-1C48-D852-383814D1E8C7}"/>
              </a:ext>
            </a:extLst>
          </p:cNvPr>
          <p:cNvSpPr>
            <a:spLocks noGrp="1"/>
          </p:cNvSpPr>
          <p:nvPr>
            <p:ph type="dt" sz="half" idx="10"/>
          </p:nvPr>
        </p:nvSpPr>
        <p:spPr/>
        <p:txBody>
          <a:bodyPr/>
          <a:lstStyle/>
          <a:p>
            <a:fld id="{D6DA555D-890E-934A-8EF7-D5ABC6BE8ABE}" type="datetime1">
              <a:rPr lang="en-US" smtClean="0"/>
              <a:t>8/24/2023</a:t>
            </a:fld>
            <a:endParaRPr lang="en-US"/>
          </a:p>
        </p:txBody>
      </p:sp>
      <p:sp>
        <p:nvSpPr>
          <p:cNvPr id="4" name="Footer Placeholder 3">
            <a:extLst>
              <a:ext uri="{FF2B5EF4-FFF2-40B4-BE49-F238E27FC236}">
                <a16:creationId xmlns:a16="http://schemas.microsoft.com/office/drawing/2014/main" id="{01739D25-9821-DFB0-BA28-73A547C920F3}"/>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5" name="Slide Number Placeholder 4">
            <a:extLst>
              <a:ext uri="{FF2B5EF4-FFF2-40B4-BE49-F238E27FC236}">
                <a16:creationId xmlns:a16="http://schemas.microsoft.com/office/drawing/2014/main" id="{7E9BDD3E-2513-E913-CC2E-32E2A9B78C20}"/>
              </a:ext>
            </a:extLst>
          </p:cNvPr>
          <p:cNvSpPr>
            <a:spLocks noGrp="1"/>
          </p:cNvSpPr>
          <p:nvPr>
            <p:ph type="sldNum" sz="quarter" idx="12"/>
          </p:nvPr>
        </p:nvSpPr>
        <p:spPr/>
        <p:txBody>
          <a:bodyPr/>
          <a:lstStyle/>
          <a:p>
            <a:fld id="{CC310124-621D-5641-A45C-450F14423427}" type="slidenum">
              <a:rPr lang="en-US" smtClean="0"/>
              <a:t>‹#›</a:t>
            </a:fld>
            <a:endParaRPr lang="en-US"/>
          </a:p>
        </p:txBody>
      </p:sp>
    </p:spTree>
    <p:extLst>
      <p:ext uri="{BB962C8B-B14F-4D97-AF65-F5344CB8AC3E}">
        <p14:creationId xmlns:p14="http://schemas.microsoft.com/office/powerpoint/2010/main" val="3108926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8950F4-9CC1-387D-DC15-760714B53F99}"/>
              </a:ext>
            </a:extLst>
          </p:cNvPr>
          <p:cNvSpPr>
            <a:spLocks noGrp="1"/>
          </p:cNvSpPr>
          <p:nvPr>
            <p:ph type="dt" sz="half" idx="10"/>
          </p:nvPr>
        </p:nvSpPr>
        <p:spPr/>
        <p:txBody>
          <a:bodyPr/>
          <a:lstStyle/>
          <a:p>
            <a:fld id="{69E93E1C-F47B-834F-8E6A-4FF1591F9E19}" type="datetime1">
              <a:rPr lang="en-US" smtClean="0"/>
              <a:t>8/24/2023</a:t>
            </a:fld>
            <a:endParaRPr lang="en-US"/>
          </a:p>
        </p:txBody>
      </p:sp>
      <p:sp>
        <p:nvSpPr>
          <p:cNvPr id="3" name="Footer Placeholder 2">
            <a:extLst>
              <a:ext uri="{FF2B5EF4-FFF2-40B4-BE49-F238E27FC236}">
                <a16:creationId xmlns:a16="http://schemas.microsoft.com/office/drawing/2014/main" id="{024DB8F9-4351-DC13-2BA5-B207C4C04051}"/>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4" name="Slide Number Placeholder 3">
            <a:extLst>
              <a:ext uri="{FF2B5EF4-FFF2-40B4-BE49-F238E27FC236}">
                <a16:creationId xmlns:a16="http://schemas.microsoft.com/office/drawing/2014/main" id="{E807D2BE-E6AD-83B9-2259-380872D919AC}"/>
              </a:ext>
            </a:extLst>
          </p:cNvPr>
          <p:cNvSpPr>
            <a:spLocks noGrp="1"/>
          </p:cNvSpPr>
          <p:nvPr>
            <p:ph type="sldNum" sz="quarter" idx="12"/>
          </p:nvPr>
        </p:nvSpPr>
        <p:spPr/>
        <p:txBody>
          <a:bodyPr/>
          <a:lstStyle/>
          <a:p>
            <a:fld id="{CC310124-621D-5641-A45C-450F14423427}" type="slidenum">
              <a:rPr lang="en-US" smtClean="0"/>
              <a:t>‹#›</a:t>
            </a:fld>
            <a:endParaRPr lang="en-US"/>
          </a:p>
        </p:txBody>
      </p:sp>
    </p:spTree>
    <p:extLst>
      <p:ext uri="{BB962C8B-B14F-4D97-AF65-F5344CB8AC3E}">
        <p14:creationId xmlns:p14="http://schemas.microsoft.com/office/powerpoint/2010/main" val="2875143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CBFF1-36DB-9026-CF5E-FF0175AC44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3106F1-9E24-7234-4975-6E79C7DCDC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39EDD9-091A-AD9B-273E-4DE5657A17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22D3E-52A0-FE43-E2BF-85AD9B95FA0F}"/>
              </a:ext>
            </a:extLst>
          </p:cNvPr>
          <p:cNvSpPr>
            <a:spLocks noGrp="1"/>
          </p:cNvSpPr>
          <p:nvPr>
            <p:ph type="dt" sz="half" idx="10"/>
          </p:nvPr>
        </p:nvSpPr>
        <p:spPr/>
        <p:txBody>
          <a:bodyPr/>
          <a:lstStyle/>
          <a:p>
            <a:fld id="{E5271108-DC0A-574C-A6A1-3BFDB52EF061}" type="datetime1">
              <a:rPr lang="en-US" smtClean="0"/>
              <a:t>8/24/2023</a:t>
            </a:fld>
            <a:endParaRPr lang="en-US"/>
          </a:p>
        </p:txBody>
      </p:sp>
      <p:sp>
        <p:nvSpPr>
          <p:cNvPr id="6" name="Footer Placeholder 5">
            <a:extLst>
              <a:ext uri="{FF2B5EF4-FFF2-40B4-BE49-F238E27FC236}">
                <a16:creationId xmlns:a16="http://schemas.microsoft.com/office/drawing/2014/main" id="{DBC6BE08-6A92-ECC8-1738-67742457772B}"/>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7" name="Slide Number Placeholder 6">
            <a:extLst>
              <a:ext uri="{FF2B5EF4-FFF2-40B4-BE49-F238E27FC236}">
                <a16:creationId xmlns:a16="http://schemas.microsoft.com/office/drawing/2014/main" id="{8F368A70-4301-F76B-093F-67BC5D95CE6F}"/>
              </a:ext>
            </a:extLst>
          </p:cNvPr>
          <p:cNvSpPr>
            <a:spLocks noGrp="1"/>
          </p:cNvSpPr>
          <p:nvPr>
            <p:ph type="sldNum" sz="quarter" idx="12"/>
          </p:nvPr>
        </p:nvSpPr>
        <p:spPr/>
        <p:txBody>
          <a:bodyPr/>
          <a:lstStyle/>
          <a:p>
            <a:fld id="{CC310124-621D-5641-A45C-450F14423427}" type="slidenum">
              <a:rPr lang="en-US" smtClean="0"/>
              <a:t>‹#›</a:t>
            </a:fld>
            <a:endParaRPr lang="en-US"/>
          </a:p>
        </p:txBody>
      </p:sp>
    </p:spTree>
    <p:extLst>
      <p:ext uri="{BB962C8B-B14F-4D97-AF65-F5344CB8AC3E}">
        <p14:creationId xmlns:p14="http://schemas.microsoft.com/office/powerpoint/2010/main" val="803225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1626-BC47-D19F-4251-F2CDD76028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AD12AA-7A72-C9E6-34DD-EFC8F59DA7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1C65AF-EA03-A760-F642-82A021627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C9AEA6-76B1-799C-E0DF-D1C08BAC06BB}"/>
              </a:ext>
            </a:extLst>
          </p:cNvPr>
          <p:cNvSpPr>
            <a:spLocks noGrp="1"/>
          </p:cNvSpPr>
          <p:nvPr>
            <p:ph type="dt" sz="half" idx="10"/>
          </p:nvPr>
        </p:nvSpPr>
        <p:spPr/>
        <p:txBody>
          <a:bodyPr/>
          <a:lstStyle/>
          <a:p>
            <a:fld id="{C58344AB-4172-7C4C-8F25-83E2E88DCB25}" type="datetime1">
              <a:rPr lang="en-US" smtClean="0"/>
              <a:t>8/24/2023</a:t>
            </a:fld>
            <a:endParaRPr lang="en-US"/>
          </a:p>
        </p:txBody>
      </p:sp>
      <p:sp>
        <p:nvSpPr>
          <p:cNvPr id="6" name="Footer Placeholder 5">
            <a:extLst>
              <a:ext uri="{FF2B5EF4-FFF2-40B4-BE49-F238E27FC236}">
                <a16:creationId xmlns:a16="http://schemas.microsoft.com/office/drawing/2014/main" id="{592767E4-6CAA-9D95-7C9E-E912E3F8A632}"/>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7" name="Slide Number Placeholder 6">
            <a:extLst>
              <a:ext uri="{FF2B5EF4-FFF2-40B4-BE49-F238E27FC236}">
                <a16:creationId xmlns:a16="http://schemas.microsoft.com/office/drawing/2014/main" id="{97A5E44E-F225-058A-2285-A43E656FCB59}"/>
              </a:ext>
            </a:extLst>
          </p:cNvPr>
          <p:cNvSpPr>
            <a:spLocks noGrp="1"/>
          </p:cNvSpPr>
          <p:nvPr>
            <p:ph type="sldNum" sz="quarter" idx="12"/>
          </p:nvPr>
        </p:nvSpPr>
        <p:spPr/>
        <p:txBody>
          <a:bodyPr/>
          <a:lstStyle/>
          <a:p>
            <a:fld id="{CC310124-621D-5641-A45C-450F14423427}" type="slidenum">
              <a:rPr lang="en-US" smtClean="0"/>
              <a:t>‹#›</a:t>
            </a:fld>
            <a:endParaRPr lang="en-US"/>
          </a:p>
        </p:txBody>
      </p:sp>
    </p:spTree>
    <p:extLst>
      <p:ext uri="{BB962C8B-B14F-4D97-AF65-F5344CB8AC3E}">
        <p14:creationId xmlns:p14="http://schemas.microsoft.com/office/powerpoint/2010/main" val="380506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D2F4BD-C47D-DF30-3F2B-BBA4CE8403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5650AA-D680-17B7-5DBD-67AABF8582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C5E05-B3E0-E64D-69EB-43860AAA7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8BA71D-CAB7-0A44-BDD7-DFDDEE508B1E}" type="datetime1">
              <a:rPr lang="en-US" smtClean="0"/>
              <a:t>8/24/2023</a:t>
            </a:fld>
            <a:endParaRPr lang="en-US"/>
          </a:p>
        </p:txBody>
      </p:sp>
      <p:sp>
        <p:nvSpPr>
          <p:cNvPr id="5" name="Footer Placeholder 4">
            <a:extLst>
              <a:ext uri="{FF2B5EF4-FFF2-40B4-BE49-F238E27FC236}">
                <a16:creationId xmlns:a16="http://schemas.microsoft.com/office/drawing/2014/main" id="{AB1E04D6-A1D8-9FAA-D2C0-0D3C50CA41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Metamorphic Testing and Debugging</a:t>
            </a:r>
            <a:br>
              <a:rPr lang="en-US"/>
            </a:br>
            <a:r>
              <a:rPr lang="en-US"/>
              <a:t>of Tax Preparation Software (ICSE-SEIS 2023)</a:t>
            </a:r>
          </a:p>
        </p:txBody>
      </p:sp>
      <p:sp>
        <p:nvSpPr>
          <p:cNvPr id="6" name="Slide Number Placeholder 5">
            <a:extLst>
              <a:ext uri="{FF2B5EF4-FFF2-40B4-BE49-F238E27FC236}">
                <a16:creationId xmlns:a16="http://schemas.microsoft.com/office/drawing/2014/main" id="{C6AC97C0-83DE-DBC0-E6A5-204F7B89E4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310124-621D-5641-A45C-450F14423427}" type="slidenum">
              <a:rPr lang="en-US" smtClean="0"/>
              <a:t>‹#›</a:t>
            </a:fld>
            <a:endParaRPr lang="en-US"/>
          </a:p>
        </p:txBody>
      </p:sp>
    </p:spTree>
    <p:extLst>
      <p:ext uri="{BB962C8B-B14F-4D97-AF65-F5344CB8AC3E}">
        <p14:creationId xmlns:p14="http://schemas.microsoft.com/office/powerpoint/2010/main" val="304786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2205.04998"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Jean-Baptiste_Le_Roy"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nsf.gov/pubs/2022/nsf22512/nsf22512.ht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7619-3F6A-D7C8-E3DB-B9C04917BF77}"/>
              </a:ext>
            </a:extLst>
          </p:cNvPr>
          <p:cNvSpPr>
            <a:spLocks noGrp="1"/>
          </p:cNvSpPr>
          <p:nvPr>
            <p:ph type="ctrTitle"/>
          </p:nvPr>
        </p:nvSpPr>
        <p:spPr>
          <a:xfrm>
            <a:off x="1101012" y="2037529"/>
            <a:ext cx="9732703" cy="1083881"/>
          </a:xfrm>
        </p:spPr>
        <p:txBody>
          <a:bodyPr>
            <a:normAutofit/>
          </a:bodyPr>
          <a:lstStyle/>
          <a:p>
            <a:r>
              <a:rPr lang="en-US" sz="3600" i="1" dirty="0">
                <a:latin typeface="Helvetica Neue" panose="02000503000000020004" pitchFamily="2" charset="0"/>
                <a:ea typeface="Helvetica Neue" panose="02000503000000020004" pitchFamily="2" charset="0"/>
                <a:cs typeface="Helvetica Neue" panose="02000503000000020004" pitchFamily="2" charset="0"/>
              </a:rPr>
              <a:t>Metamorphic Testing and Debugging of</a:t>
            </a:r>
            <a:br>
              <a:rPr lang="en-US" sz="3600" i="1" dirty="0">
                <a:latin typeface="Helvetica Neue" panose="02000503000000020004" pitchFamily="2" charset="0"/>
                <a:ea typeface="Helvetica Neue" panose="02000503000000020004" pitchFamily="2" charset="0"/>
                <a:cs typeface="Helvetica Neue" panose="02000503000000020004" pitchFamily="2" charset="0"/>
              </a:rPr>
            </a:br>
            <a:r>
              <a:rPr lang="en-US" sz="3600" i="1" dirty="0">
                <a:latin typeface="Helvetica Neue" panose="02000503000000020004" pitchFamily="2" charset="0"/>
                <a:ea typeface="Helvetica Neue" panose="02000503000000020004" pitchFamily="2" charset="0"/>
                <a:cs typeface="Helvetica Neue" panose="02000503000000020004" pitchFamily="2" charset="0"/>
              </a:rPr>
              <a:t>Tax Preparation Software</a:t>
            </a:r>
          </a:p>
        </p:txBody>
      </p:sp>
      <p:sp>
        <p:nvSpPr>
          <p:cNvPr id="5" name="TextBox 4">
            <a:extLst>
              <a:ext uri="{FF2B5EF4-FFF2-40B4-BE49-F238E27FC236}">
                <a16:creationId xmlns:a16="http://schemas.microsoft.com/office/drawing/2014/main" id="{C5121998-541B-21F9-7CC6-75463BD16B17}"/>
              </a:ext>
            </a:extLst>
          </p:cNvPr>
          <p:cNvSpPr txBox="1"/>
          <p:nvPr/>
        </p:nvSpPr>
        <p:spPr>
          <a:xfrm>
            <a:off x="963226" y="3763211"/>
            <a:ext cx="3315809" cy="923330"/>
          </a:xfrm>
          <a:prstGeom prst="rect">
            <a:avLst/>
          </a:prstGeom>
          <a:noFill/>
        </p:spPr>
        <p:txBody>
          <a:bodyPr wrap="square">
            <a:spAutoFit/>
          </a:bodyPr>
          <a:lstStyle/>
          <a:p>
            <a:pPr algn="ctr"/>
            <a:r>
              <a:rPr lang="en-US" b="1" dirty="0" err="1"/>
              <a:t>Saeid</a:t>
            </a:r>
            <a:r>
              <a:rPr lang="en-US" b="1" dirty="0"/>
              <a:t> </a:t>
            </a:r>
            <a:r>
              <a:rPr lang="en-US" b="1" dirty="0" err="1"/>
              <a:t>Tizpaz-Niari</a:t>
            </a:r>
            <a:endParaRPr lang="en-US" b="1" dirty="0"/>
          </a:p>
          <a:p>
            <a:pPr algn="ctr"/>
            <a:r>
              <a:rPr lang="en-US" dirty="0"/>
              <a:t>Computer Science Department</a:t>
            </a:r>
          </a:p>
          <a:p>
            <a:pPr algn="ctr"/>
            <a:r>
              <a:rPr lang="en-US" dirty="0"/>
              <a:t>University of Texas at El Paso</a:t>
            </a:r>
          </a:p>
        </p:txBody>
      </p:sp>
      <p:sp>
        <p:nvSpPr>
          <p:cNvPr id="7" name="TextBox 6">
            <a:extLst>
              <a:ext uri="{FF2B5EF4-FFF2-40B4-BE49-F238E27FC236}">
                <a16:creationId xmlns:a16="http://schemas.microsoft.com/office/drawing/2014/main" id="{2F2B94EB-F32F-9341-7137-CDD2E3BB1528}"/>
              </a:ext>
            </a:extLst>
          </p:cNvPr>
          <p:cNvSpPr txBox="1"/>
          <p:nvPr/>
        </p:nvSpPr>
        <p:spPr>
          <a:xfrm>
            <a:off x="4366331" y="3771168"/>
            <a:ext cx="3160452" cy="923330"/>
          </a:xfrm>
          <a:prstGeom prst="rect">
            <a:avLst/>
          </a:prstGeom>
          <a:noFill/>
        </p:spPr>
        <p:txBody>
          <a:bodyPr wrap="square">
            <a:spAutoFit/>
          </a:bodyPr>
          <a:lstStyle/>
          <a:p>
            <a:pPr algn="ctr"/>
            <a:r>
              <a:rPr lang="en-US" dirty="0" err="1"/>
              <a:t>Verya</a:t>
            </a:r>
            <a:r>
              <a:rPr lang="en-US" dirty="0"/>
              <a:t> </a:t>
            </a:r>
            <a:r>
              <a:rPr lang="en-US" dirty="0" err="1"/>
              <a:t>Monjezi</a:t>
            </a:r>
            <a:endParaRPr lang="en-US" dirty="0"/>
          </a:p>
          <a:p>
            <a:pPr algn="ctr"/>
            <a:r>
              <a:rPr lang="en-US" dirty="0"/>
              <a:t>Computer Science Department</a:t>
            </a:r>
          </a:p>
          <a:p>
            <a:pPr algn="ctr"/>
            <a:r>
              <a:rPr lang="en-US" dirty="0"/>
              <a:t>University of Texas at El Paso</a:t>
            </a:r>
          </a:p>
        </p:txBody>
      </p:sp>
      <p:sp>
        <p:nvSpPr>
          <p:cNvPr id="9" name="TextBox 8">
            <a:extLst>
              <a:ext uri="{FF2B5EF4-FFF2-40B4-BE49-F238E27FC236}">
                <a16:creationId xmlns:a16="http://schemas.microsoft.com/office/drawing/2014/main" id="{34CAB3BE-18B0-6789-8243-FD1BE416C517}"/>
              </a:ext>
            </a:extLst>
          </p:cNvPr>
          <p:cNvSpPr txBox="1"/>
          <p:nvPr/>
        </p:nvSpPr>
        <p:spPr>
          <a:xfrm>
            <a:off x="7779795" y="3763211"/>
            <a:ext cx="3053920" cy="923330"/>
          </a:xfrm>
          <a:prstGeom prst="rect">
            <a:avLst/>
          </a:prstGeom>
          <a:noFill/>
        </p:spPr>
        <p:txBody>
          <a:bodyPr wrap="square">
            <a:spAutoFit/>
          </a:bodyPr>
          <a:lstStyle/>
          <a:p>
            <a:pPr algn="ctr"/>
            <a:r>
              <a:rPr lang="en-US" dirty="0"/>
              <a:t>Morgan Wagner </a:t>
            </a:r>
          </a:p>
          <a:p>
            <a:pPr algn="ctr"/>
            <a:r>
              <a:rPr lang="en-US" dirty="0"/>
              <a:t>Psychology Department </a:t>
            </a:r>
          </a:p>
          <a:p>
            <a:pPr algn="ctr"/>
            <a:r>
              <a:rPr lang="en-US" dirty="0"/>
              <a:t>University of Texas at El Paso</a:t>
            </a:r>
          </a:p>
        </p:txBody>
      </p:sp>
      <p:sp>
        <p:nvSpPr>
          <p:cNvPr id="11" name="TextBox 10">
            <a:extLst>
              <a:ext uri="{FF2B5EF4-FFF2-40B4-BE49-F238E27FC236}">
                <a16:creationId xmlns:a16="http://schemas.microsoft.com/office/drawing/2014/main" id="{57F68A0D-F601-6EA9-077F-46B81D9CE739}"/>
              </a:ext>
            </a:extLst>
          </p:cNvPr>
          <p:cNvSpPr txBox="1"/>
          <p:nvPr/>
        </p:nvSpPr>
        <p:spPr>
          <a:xfrm>
            <a:off x="928454" y="4952471"/>
            <a:ext cx="3385351" cy="923330"/>
          </a:xfrm>
          <a:prstGeom prst="rect">
            <a:avLst/>
          </a:prstGeom>
          <a:noFill/>
        </p:spPr>
        <p:txBody>
          <a:bodyPr wrap="square">
            <a:spAutoFit/>
          </a:bodyPr>
          <a:lstStyle/>
          <a:p>
            <a:pPr algn="ctr"/>
            <a:r>
              <a:rPr lang="en-US" dirty="0"/>
              <a:t>Shiva Darian </a:t>
            </a:r>
          </a:p>
          <a:p>
            <a:pPr algn="ctr"/>
            <a:r>
              <a:rPr lang="en-US" dirty="0"/>
              <a:t>Information Science Department</a:t>
            </a:r>
          </a:p>
          <a:p>
            <a:pPr algn="ctr"/>
            <a:r>
              <a:rPr lang="en-US" dirty="0"/>
              <a:t>University of Colorado Boulder</a:t>
            </a:r>
          </a:p>
        </p:txBody>
      </p:sp>
      <p:sp>
        <p:nvSpPr>
          <p:cNvPr id="13" name="TextBox 12">
            <a:extLst>
              <a:ext uri="{FF2B5EF4-FFF2-40B4-BE49-F238E27FC236}">
                <a16:creationId xmlns:a16="http://schemas.microsoft.com/office/drawing/2014/main" id="{D30B2861-DCF0-A683-E2D4-7083B31B855A}"/>
              </a:ext>
            </a:extLst>
          </p:cNvPr>
          <p:cNvSpPr txBox="1"/>
          <p:nvPr/>
        </p:nvSpPr>
        <p:spPr>
          <a:xfrm>
            <a:off x="4490252" y="4952471"/>
            <a:ext cx="2912610" cy="923330"/>
          </a:xfrm>
          <a:prstGeom prst="rect">
            <a:avLst/>
          </a:prstGeom>
          <a:noFill/>
        </p:spPr>
        <p:txBody>
          <a:bodyPr wrap="square">
            <a:spAutoFit/>
          </a:bodyPr>
          <a:lstStyle/>
          <a:p>
            <a:pPr algn="ctr"/>
            <a:r>
              <a:rPr lang="en-US" dirty="0" err="1"/>
              <a:t>Krystia</a:t>
            </a:r>
            <a:r>
              <a:rPr lang="en-US" dirty="0"/>
              <a:t> Reed</a:t>
            </a:r>
          </a:p>
          <a:p>
            <a:pPr algn="ctr"/>
            <a:r>
              <a:rPr lang="en-US" dirty="0"/>
              <a:t>Psychology Department</a:t>
            </a:r>
          </a:p>
          <a:p>
            <a:pPr algn="ctr"/>
            <a:r>
              <a:rPr lang="en-US" dirty="0"/>
              <a:t>University of Texas at El Paso</a:t>
            </a:r>
          </a:p>
        </p:txBody>
      </p:sp>
      <p:sp>
        <p:nvSpPr>
          <p:cNvPr id="15" name="TextBox 14">
            <a:extLst>
              <a:ext uri="{FF2B5EF4-FFF2-40B4-BE49-F238E27FC236}">
                <a16:creationId xmlns:a16="http://schemas.microsoft.com/office/drawing/2014/main" id="{98D0026E-3006-FB55-F7E5-D6E523481B18}"/>
              </a:ext>
            </a:extLst>
          </p:cNvPr>
          <p:cNvSpPr txBox="1"/>
          <p:nvPr/>
        </p:nvSpPr>
        <p:spPr>
          <a:xfrm>
            <a:off x="7614080" y="4952471"/>
            <a:ext cx="3385351" cy="923330"/>
          </a:xfrm>
          <a:prstGeom prst="rect">
            <a:avLst/>
          </a:prstGeom>
          <a:noFill/>
        </p:spPr>
        <p:txBody>
          <a:bodyPr wrap="square">
            <a:spAutoFit/>
          </a:bodyPr>
          <a:lstStyle/>
          <a:p>
            <a:pPr algn="ctr"/>
            <a:r>
              <a:rPr lang="en-US" dirty="0"/>
              <a:t>Ashutosh Trivedi</a:t>
            </a:r>
          </a:p>
          <a:p>
            <a:pPr algn="ctr"/>
            <a:r>
              <a:rPr lang="en-US" dirty="0"/>
              <a:t>Computer Science Department</a:t>
            </a:r>
          </a:p>
          <a:p>
            <a:pPr algn="ctr"/>
            <a:r>
              <a:rPr lang="en-US" dirty="0"/>
              <a:t>University of Colorado Boulder</a:t>
            </a:r>
          </a:p>
        </p:txBody>
      </p:sp>
      <p:pic>
        <p:nvPicPr>
          <p:cNvPr id="3" name="Picture 2" descr="Logo&#10;&#10;Description automatically generated">
            <a:extLst>
              <a:ext uri="{FF2B5EF4-FFF2-40B4-BE49-F238E27FC236}">
                <a16:creationId xmlns:a16="http://schemas.microsoft.com/office/drawing/2014/main" id="{F735C4E6-6A53-ED89-082F-64C02F56ECF4}"/>
              </a:ext>
            </a:extLst>
          </p:cNvPr>
          <p:cNvPicPr>
            <a:picLocks noChangeAspect="1"/>
          </p:cNvPicPr>
          <p:nvPr/>
        </p:nvPicPr>
        <p:blipFill rotWithShape="1">
          <a:blip r:embed="rId3"/>
          <a:srcRect l="19249" t="23279" r="18968" b="23278"/>
          <a:stretch/>
        </p:blipFill>
        <p:spPr>
          <a:xfrm>
            <a:off x="9139554" y="382864"/>
            <a:ext cx="1253001" cy="1083880"/>
          </a:xfrm>
          <a:prstGeom prst="rect">
            <a:avLst/>
          </a:prstGeom>
        </p:spPr>
      </p:pic>
      <p:pic>
        <p:nvPicPr>
          <p:cNvPr id="6" name="Picture 2" descr="Computer Science | University of Colorado Boulder">
            <a:extLst>
              <a:ext uri="{FF2B5EF4-FFF2-40B4-BE49-F238E27FC236}">
                <a16:creationId xmlns:a16="http://schemas.microsoft.com/office/drawing/2014/main" id="{3C8028FE-A95F-AB4A-C6FB-FFE17536BD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4585" y="444733"/>
            <a:ext cx="1117791" cy="9732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screenshot, font, graphic design&#10;&#10;Description automatically generated">
            <a:extLst>
              <a:ext uri="{FF2B5EF4-FFF2-40B4-BE49-F238E27FC236}">
                <a16:creationId xmlns:a16="http://schemas.microsoft.com/office/drawing/2014/main" id="{7968BA1E-09F1-6DFC-623B-4451AC71A415}"/>
              </a:ext>
            </a:extLst>
          </p:cNvPr>
          <p:cNvPicPr>
            <a:picLocks noChangeAspect="1"/>
          </p:cNvPicPr>
          <p:nvPr/>
        </p:nvPicPr>
        <p:blipFill rotWithShape="1">
          <a:blip r:embed="rId5">
            <a:extLst>
              <a:ext uri="{28A0092B-C50C-407E-A947-70E740481C1C}">
                <a14:useLocalDpi xmlns:a14="http://schemas.microsoft.com/office/drawing/2010/main" val="0"/>
              </a:ext>
            </a:extLst>
          </a:blip>
          <a:srcRect r="54277"/>
          <a:stretch/>
        </p:blipFill>
        <p:spPr>
          <a:xfrm>
            <a:off x="702652" y="382864"/>
            <a:ext cx="1642695" cy="1012865"/>
          </a:xfrm>
          <a:prstGeom prst="rect">
            <a:avLst/>
          </a:prstGeom>
        </p:spPr>
      </p:pic>
    </p:spTree>
    <p:extLst>
      <p:ext uri="{BB962C8B-B14F-4D97-AF65-F5344CB8AC3E}">
        <p14:creationId xmlns:p14="http://schemas.microsoft.com/office/powerpoint/2010/main" val="1881983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DA0A-AFFE-4C4C-D44C-2155A17517DB}"/>
              </a:ext>
            </a:extLst>
          </p:cNvPr>
          <p:cNvSpPr>
            <a:spLocks noGrp="1"/>
          </p:cNvSpPr>
          <p:nvPr>
            <p:ph type="title"/>
          </p:nvPr>
        </p:nvSpPr>
        <p:spPr/>
        <p:txBody>
          <a:bodyPr>
            <a:normAutofit/>
          </a:bodyPr>
          <a:lstStyle/>
          <a:p>
            <a:r>
              <a:rPr lang="en-US" sz="3600" b="1" dirty="0"/>
              <a:t>Metamorphic Specifications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382AE6-7AFF-0B9D-1C75-E477656053A8}"/>
                  </a:ext>
                </a:extLst>
              </p:cNvPr>
              <p:cNvSpPr>
                <a:spLocks noGrp="1"/>
              </p:cNvSpPr>
              <p:nvPr>
                <p:ph idx="1"/>
              </p:nvPr>
            </p:nvSpPr>
            <p:spPr>
              <a:xfrm>
                <a:off x="838200" y="1825625"/>
                <a:ext cx="10515600" cy="4827838"/>
              </a:xfrm>
            </p:spPr>
            <p:txBody>
              <a:bodyPr>
                <a:normAutofit/>
              </a:bodyPr>
              <a:lstStyle/>
              <a:p>
                <a:r>
                  <a:rPr lang="en-US" dirty="0"/>
                  <a:t>Validation of software correctness by comparing inputs/outputs</a:t>
                </a:r>
              </a:p>
              <a:p>
                <a:endParaRPr lang="en-US" dirty="0"/>
              </a:p>
              <a:p>
                <a:r>
                  <a:rPr lang="en-US" dirty="0"/>
                  <a:t>Example 1: Search Engine </a:t>
                </a:r>
              </a:p>
              <a:p>
                <a:pPr lvl="1"/>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𝐼𝑡𝑒𝑚𝑠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𝐼𝑡𝑒𝑚𝑠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2</m:t>
                        </m:r>
                      </m:e>
                    </m:d>
                  </m:oMath>
                </a14:m>
                <a:endParaRPr lang="en-US" dirty="0"/>
              </a:p>
              <a:p>
                <a:endParaRPr lang="en-US" dirty="0"/>
              </a:p>
              <a:p>
                <a:r>
                  <a:rPr lang="en-US" dirty="0"/>
                  <a:t>Example 2: Numerical Software</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=2∗ </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𝑆𝑖𝑛</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𝑆𝑖𝑛</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2</m:t>
                            </m:r>
                          </m:sub>
                        </m:sSub>
                      </m:e>
                    </m:d>
                  </m:oMath>
                </a14:m>
                <a:endParaRPr lang="en-US" dirty="0"/>
              </a:p>
              <a:p>
                <a:endParaRPr lang="en-US" dirty="0"/>
              </a:p>
              <a:p>
                <a:r>
                  <a:rPr lang="en-US" dirty="0"/>
                  <a:t>Example 3: Tax Software </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𝑎𝑔𝑒</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𝑎𝑔𝑒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𝑎𝑔𝑒</m:t>
                        </m:r>
                      </m:e>
                    </m:nary>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𝑅𝑒𝑡𝑢𝑟𝑛</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𝑅𝑒𝑡𝑢𝑟𝑛</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d>
                  </m:oMath>
                </a14:m>
                <a:endParaRPr lang="en-US" dirty="0"/>
              </a:p>
            </p:txBody>
          </p:sp>
        </mc:Choice>
        <mc:Fallback xmlns="">
          <p:sp>
            <p:nvSpPr>
              <p:cNvPr id="3" name="Content Placeholder 2">
                <a:extLst>
                  <a:ext uri="{FF2B5EF4-FFF2-40B4-BE49-F238E27FC236}">
                    <a16:creationId xmlns:a16="http://schemas.microsoft.com/office/drawing/2014/main" id="{46382AE6-7AFF-0B9D-1C75-E477656053A8}"/>
                  </a:ext>
                </a:extLst>
              </p:cNvPr>
              <p:cNvSpPr>
                <a:spLocks noGrp="1" noRot="1" noChangeAspect="1" noMove="1" noResize="1" noEditPoints="1" noAdjustHandles="1" noChangeArrowheads="1" noChangeShapeType="1" noTextEdit="1"/>
              </p:cNvSpPr>
              <p:nvPr>
                <p:ph idx="1"/>
              </p:nvPr>
            </p:nvSpPr>
            <p:spPr>
              <a:xfrm>
                <a:off x="838200" y="1825625"/>
                <a:ext cx="10515600" cy="4827838"/>
              </a:xfrm>
              <a:blipFill>
                <a:blip r:embed="rId2"/>
                <a:stretch>
                  <a:fillRect l="-1086" t="-2100" b="-12598"/>
                </a:stretch>
              </a:blipFill>
            </p:spPr>
            <p:txBody>
              <a:bodyPr/>
              <a:lstStyle/>
              <a:p>
                <a:r>
                  <a:rPr lang="en-US">
                    <a:noFill/>
                  </a:rPr>
                  <a:t> </a:t>
                </a:r>
              </a:p>
            </p:txBody>
          </p:sp>
        </mc:Fallback>
      </mc:AlternateContent>
    </p:spTree>
    <p:extLst>
      <p:ext uri="{BB962C8B-B14F-4D97-AF65-F5344CB8AC3E}">
        <p14:creationId xmlns:p14="http://schemas.microsoft.com/office/powerpoint/2010/main" val="323887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48BFA-F222-75F4-535F-A8709281B78B}"/>
              </a:ext>
            </a:extLst>
          </p:cNvPr>
          <p:cNvSpPr>
            <a:spLocks noGrp="1"/>
          </p:cNvSpPr>
          <p:nvPr>
            <p:ph type="title"/>
          </p:nvPr>
        </p:nvSpPr>
        <p:spPr/>
        <p:txBody>
          <a:bodyPr>
            <a:normAutofit/>
          </a:bodyPr>
          <a:lstStyle/>
          <a:p>
            <a:r>
              <a:rPr lang="en-US" sz="3600" b="1" dirty="0" err="1"/>
              <a:t>TenForty</a:t>
            </a:r>
            <a:r>
              <a:rPr lang="en-US" sz="3600" b="1" dirty="0"/>
              <a:t> </a:t>
            </a:r>
          </a:p>
        </p:txBody>
      </p:sp>
      <p:cxnSp>
        <p:nvCxnSpPr>
          <p:cNvPr id="19" name="Straight Arrow Connector 18">
            <a:extLst>
              <a:ext uri="{FF2B5EF4-FFF2-40B4-BE49-F238E27FC236}">
                <a16:creationId xmlns:a16="http://schemas.microsoft.com/office/drawing/2014/main" id="{029C52A2-D51D-C4A0-A15A-D90DD19B071F}"/>
              </a:ext>
            </a:extLst>
          </p:cNvPr>
          <p:cNvCxnSpPr>
            <a:cxnSpLocks/>
          </p:cNvCxnSpPr>
          <p:nvPr/>
        </p:nvCxnSpPr>
        <p:spPr>
          <a:xfrm>
            <a:off x="2054594" y="3374839"/>
            <a:ext cx="37555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A36553-3A48-9E62-D802-F2455BECD2E6}"/>
              </a:ext>
            </a:extLst>
          </p:cNvPr>
          <p:cNvCxnSpPr>
            <a:cxnSpLocks/>
          </p:cNvCxnSpPr>
          <p:nvPr/>
        </p:nvCxnSpPr>
        <p:spPr>
          <a:xfrm>
            <a:off x="4495797" y="3378371"/>
            <a:ext cx="34834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866E19B-DDD9-FCA4-5005-99A0EA1EBDC3}"/>
              </a:ext>
            </a:extLst>
          </p:cNvPr>
          <p:cNvCxnSpPr>
            <a:cxnSpLocks/>
          </p:cNvCxnSpPr>
          <p:nvPr/>
        </p:nvCxnSpPr>
        <p:spPr>
          <a:xfrm>
            <a:off x="6913416" y="3388611"/>
            <a:ext cx="34834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2" name="Group 31">
            <a:extLst>
              <a:ext uri="{FF2B5EF4-FFF2-40B4-BE49-F238E27FC236}">
                <a16:creationId xmlns:a16="http://schemas.microsoft.com/office/drawing/2014/main" id="{2949ED07-1E27-80C9-E3A2-728B46C1234B}"/>
              </a:ext>
            </a:extLst>
          </p:cNvPr>
          <p:cNvGrpSpPr/>
          <p:nvPr/>
        </p:nvGrpSpPr>
        <p:grpSpPr>
          <a:xfrm>
            <a:off x="88896" y="2182811"/>
            <a:ext cx="1995717" cy="2038475"/>
            <a:chOff x="88896" y="2182811"/>
            <a:chExt cx="1995717" cy="2038475"/>
          </a:xfrm>
        </p:grpSpPr>
        <p:pic>
          <p:nvPicPr>
            <p:cNvPr id="9" name="Picture 8">
              <a:extLst>
                <a:ext uri="{FF2B5EF4-FFF2-40B4-BE49-F238E27FC236}">
                  <a16:creationId xmlns:a16="http://schemas.microsoft.com/office/drawing/2014/main" id="{0C53F4AE-318E-02FC-B070-6E46E469911C}"/>
                </a:ext>
              </a:extLst>
            </p:cNvPr>
            <p:cNvPicPr>
              <a:picLocks noChangeAspect="1"/>
            </p:cNvPicPr>
            <p:nvPr/>
          </p:nvPicPr>
          <p:blipFill rotWithShape="1">
            <a:blip r:embed="rId3"/>
            <a:srcRect r="722"/>
            <a:stretch/>
          </p:blipFill>
          <p:spPr>
            <a:xfrm>
              <a:off x="88896" y="2595686"/>
              <a:ext cx="1995717" cy="1625600"/>
            </a:xfrm>
            <a:prstGeom prst="rect">
              <a:avLst/>
            </a:prstGeom>
          </p:spPr>
        </p:pic>
        <p:sp>
          <p:nvSpPr>
            <p:cNvPr id="26" name="TextBox 25">
              <a:extLst>
                <a:ext uri="{FF2B5EF4-FFF2-40B4-BE49-F238E27FC236}">
                  <a16:creationId xmlns:a16="http://schemas.microsoft.com/office/drawing/2014/main" id="{CE8F1492-DF7B-7553-B970-F97FDD5BFAB6}"/>
                </a:ext>
              </a:extLst>
            </p:cNvPr>
            <p:cNvSpPr txBox="1"/>
            <p:nvPr/>
          </p:nvSpPr>
          <p:spPr>
            <a:xfrm>
              <a:off x="88896" y="2182811"/>
              <a:ext cx="1977573" cy="369332"/>
            </a:xfrm>
            <a:prstGeom prst="rect">
              <a:avLst/>
            </a:prstGeom>
            <a:noFill/>
          </p:spPr>
          <p:txBody>
            <a:bodyPr wrap="square" rtlCol="0">
              <a:spAutoFit/>
            </a:bodyPr>
            <a:lstStyle/>
            <a:p>
              <a:pPr algn="ctr"/>
              <a:r>
                <a:rPr lang="en-US" b="1" dirty="0"/>
                <a:t>Tax Law and Policy</a:t>
              </a:r>
            </a:p>
          </p:txBody>
        </p:sp>
      </p:grpSp>
      <p:grpSp>
        <p:nvGrpSpPr>
          <p:cNvPr id="33" name="Group 32">
            <a:extLst>
              <a:ext uri="{FF2B5EF4-FFF2-40B4-BE49-F238E27FC236}">
                <a16:creationId xmlns:a16="http://schemas.microsoft.com/office/drawing/2014/main" id="{E0F102A7-1925-8F49-9D92-B64C102A2EE3}"/>
              </a:ext>
            </a:extLst>
          </p:cNvPr>
          <p:cNvGrpSpPr/>
          <p:nvPr/>
        </p:nvGrpSpPr>
        <p:grpSpPr>
          <a:xfrm>
            <a:off x="2431141" y="2188479"/>
            <a:ext cx="2064656" cy="1972577"/>
            <a:chOff x="2431141" y="2188479"/>
            <a:chExt cx="2064656" cy="1972577"/>
          </a:xfrm>
        </p:grpSpPr>
        <p:pic>
          <p:nvPicPr>
            <p:cNvPr id="11" name="Picture 10">
              <a:extLst>
                <a:ext uri="{FF2B5EF4-FFF2-40B4-BE49-F238E27FC236}">
                  <a16:creationId xmlns:a16="http://schemas.microsoft.com/office/drawing/2014/main" id="{E6278901-01A2-BFF6-DE8C-FEB5132DDE73}"/>
                </a:ext>
              </a:extLst>
            </p:cNvPr>
            <p:cNvPicPr>
              <a:picLocks noChangeAspect="1"/>
            </p:cNvPicPr>
            <p:nvPr/>
          </p:nvPicPr>
          <p:blipFill rotWithShape="1">
            <a:blip r:embed="rId4"/>
            <a:srcRect r="2066"/>
            <a:stretch/>
          </p:blipFill>
          <p:spPr>
            <a:xfrm>
              <a:off x="2431141" y="2595686"/>
              <a:ext cx="2064656" cy="1565370"/>
            </a:xfrm>
            <a:prstGeom prst="rect">
              <a:avLst/>
            </a:prstGeom>
          </p:spPr>
        </p:pic>
        <p:sp>
          <p:nvSpPr>
            <p:cNvPr id="27" name="TextBox 26">
              <a:extLst>
                <a:ext uri="{FF2B5EF4-FFF2-40B4-BE49-F238E27FC236}">
                  <a16:creationId xmlns:a16="http://schemas.microsoft.com/office/drawing/2014/main" id="{6F3CB490-12A7-2BBE-A100-11831AA95C91}"/>
                </a:ext>
              </a:extLst>
            </p:cNvPr>
            <p:cNvSpPr txBox="1"/>
            <p:nvPr/>
          </p:nvSpPr>
          <p:spPr>
            <a:xfrm>
              <a:off x="2496454" y="2188479"/>
              <a:ext cx="1977573" cy="369332"/>
            </a:xfrm>
            <a:prstGeom prst="rect">
              <a:avLst/>
            </a:prstGeom>
            <a:noFill/>
          </p:spPr>
          <p:txBody>
            <a:bodyPr wrap="square" rtlCol="0">
              <a:spAutoFit/>
            </a:bodyPr>
            <a:lstStyle/>
            <a:p>
              <a:pPr algn="ctr"/>
              <a:r>
                <a:rPr lang="en-US" b="1" dirty="0"/>
                <a:t>Scenarios</a:t>
              </a:r>
            </a:p>
          </p:txBody>
        </p:sp>
      </p:grpSp>
      <p:grpSp>
        <p:nvGrpSpPr>
          <p:cNvPr id="34" name="Group 33">
            <a:extLst>
              <a:ext uri="{FF2B5EF4-FFF2-40B4-BE49-F238E27FC236}">
                <a16:creationId xmlns:a16="http://schemas.microsoft.com/office/drawing/2014/main" id="{E5013F88-324B-E2AF-5380-5BDFC561D4C0}"/>
              </a:ext>
            </a:extLst>
          </p:cNvPr>
          <p:cNvGrpSpPr/>
          <p:nvPr/>
        </p:nvGrpSpPr>
        <p:grpSpPr>
          <a:xfrm>
            <a:off x="4826162" y="1949355"/>
            <a:ext cx="2106385" cy="2246531"/>
            <a:chOff x="4802412" y="1949355"/>
            <a:chExt cx="2106385" cy="2246531"/>
          </a:xfrm>
        </p:grpSpPr>
        <p:pic>
          <p:nvPicPr>
            <p:cNvPr id="13" name="Picture 12">
              <a:extLst>
                <a:ext uri="{FF2B5EF4-FFF2-40B4-BE49-F238E27FC236}">
                  <a16:creationId xmlns:a16="http://schemas.microsoft.com/office/drawing/2014/main" id="{D11604E9-CB39-6570-E0E5-7C6079904454}"/>
                </a:ext>
              </a:extLst>
            </p:cNvPr>
            <p:cNvPicPr>
              <a:picLocks noChangeAspect="1"/>
            </p:cNvPicPr>
            <p:nvPr/>
          </p:nvPicPr>
          <p:blipFill rotWithShape="1">
            <a:blip r:embed="rId5"/>
            <a:srcRect l="1511"/>
            <a:stretch/>
          </p:blipFill>
          <p:spPr>
            <a:xfrm>
              <a:off x="4834244" y="2595686"/>
              <a:ext cx="2074553" cy="1600200"/>
            </a:xfrm>
            <a:prstGeom prst="rect">
              <a:avLst/>
            </a:prstGeom>
          </p:spPr>
        </p:pic>
        <p:sp>
          <p:nvSpPr>
            <p:cNvPr id="28" name="TextBox 27">
              <a:extLst>
                <a:ext uri="{FF2B5EF4-FFF2-40B4-BE49-F238E27FC236}">
                  <a16:creationId xmlns:a16="http://schemas.microsoft.com/office/drawing/2014/main" id="{F7929123-47A9-6FE9-C05D-BF61C94199AD}"/>
                </a:ext>
              </a:extLst>
            </p:cNvPr>
            <p:cNvSpPr txBox="1"/>
            <p:nvPr/>
          </p:nvSpPr>
          <p:spPr>
            <a:xfrm>
              <a:off x="4802412" y="1949355"/>
              <a:ext cx="1977573" cy="646331"/>
            </a:xfrm>
            <a:prstGeom prst="rect">
              <a:avLst/>
            </a:prstGeom>
            <a:noFill/>
          </p:spPr>
          <p:txBody>
            <a:bodyPr wrap="square" rtlCol="0">
              <a:spAutoFit/>
            </a:bodyPr>
            <a:lstStyle/>
            <a:p>
              <a:pPr algn="ctr"/>
              <a:r>
                <a:rPr lang="en-US" b="1" dirty="0"/>
                <a:t>Metamorphic</a:t>
              </a:r>
            </a:p>
            <a:p>
              <a:pPr algn="ctr"/>
              <a:r>
                <a:rPr lang="en-US" b="1" dirty="0"/>
                <a:t>Specification</a:t>
              </a:r>
            </a:p>
          </p:txBody>
        </p:sp>
      </p:grpSp>
      <p:cxnSp>
        <p:nvCxnSpPr>
          <p:cNvPr id="25" name="Straight Arrow Connector 24">
            <a:extLst>
              <a:ext uri="{FF2B5EF4-FFF2-40B4-BE49-F238E27FC236}">
                <a16:creationId xmlns:a16="http://schemas.microsoft.com/office/drawing/2014/main" id="{05AEB4C1-8E0E-9FED-1C5C-A71517146FC4}"/>
              </a:ext>
            </a:extLst>
          </p:cNvPr>
          <p:cNvCxnSpPr>
            <a:cxnSpLocks/>
          </p:cNvCxnSpPr>
          <p:nvPr/>
        </p:nvCxnSpPr>
        <p:spPr>
          <a:xfrm>
            <a:off x="9344049" y="3399585"/>
            <a:ext cx="34834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37" name="Group 36">
            <a:extLst>
              <a:ext uri="{FF2B5EF4-FFF2-40B4-BE49-F238E27FC236}">
                <a16:creationId xmlns:a16="http://schemas.microsoft.com/office/drawing/2014/main" id="{332EB633-B75E-4AD3-A929-171FBFEBFFFD}"/>
              </a:ext>
            </a:extLst>
          </p:cNvPr>
          <p:cNvGrpSpPr/>
          <p:nvPr/>
        </p:nvGrpSpPr>
        <p:grpSpPr>
          <a:xfrm>
            <a:off x="9690263" y="1944073"/>
            <a:ext cx="2501900" cy="2296263"/>
            <a:chOff x="9666513" y="1944073"/>
            <a:chExt cx="2501900" cy="2296263"/>
          </a:xfrm>
        </p:grpSpPr>
        <p:pic>
          <p:nvPicPr>
            <p:cNvPr id="17" name="Picture 16">
              <a:extLst>
                <a:ext uri="{FF2B5EF4-FFF2-40B4-BE49-F238E27FC236}">
                  <a16:creationId xmlns:a16="http://schemas.microsoft.com/office/drawing/2014/main" id="{C7863908-12CB-1875-FE27-1C7637A259A2}"/>
                </a:ext>
              </a:extLst>
            </p:cNvPr>
            <p:cNvPicPr>
              <a:picLocks noChangeAspect="1"/>
            </p:cNvPicPr>
            <p:nvPr/>
          </p:nvPicPr>
          <p:blipFill>
            <a:blip r:embed="rId6"/>
            <a:stretch>
              <a:fillRect/>
            </a:stretch>
          </p:blipFill>
          <p:spPr>
            <a:xfrm>
              <a:off x="9666513" y="2640136"/>
              <a:ext cx="2501900" cy="1600200"/>
            </a:xfrm>
            <a:prstGeom prst="rect">
              <a:avLst/>
            </a:prstGeom>
          </p:spPr>
        </p:pic>
        <p:sp>
          <p:nvSpPr>
            <p:cNvPr id="30" name="TextBox 29">
              <a:extLst>
                <a:ext uri="{FF2B5EF4-FFF2-40B4-BE49-F238E27FC236}">
                  <a16:creationId xmlns:a16="http://schemas.microsoft.com/office/drawing/2014/main" id="{2C1D1068-92AA-3778-EACF-AAD72288BF5F}"/>
                </a:ext>
              </a:extLst>
            </p:cNvPr>
            <p:cNvSpPr txBox="1"/>
            <p:nvPr/>
          </p:nvSpPr>
          <p:spPr>
            <a:xfrm>
              <a:off x="9884222" y="1944073"/>
              <a:ext cx="1977573" cy="646331"/>
            </a:xfrm>
            <a:prstGeom prst="rect">
              <a:avLst/>
            </a:prstGeom>
            <a:noFill/>
          </p:spPr>
          <p:txBody>
            <a:bodyPr wrap="square" rtlCol="0">
              <a:spAutoFit/>
            </a:bodyPr>
            <a:lstStyle/>
            <a:p>
              <a:pPr algn="ctr"/>
              <a:r>
                <a:rPr lang="en-US" b="1" dirty="0"/>
                <a:t>Data-Driven </a:t>
              </a:r>
            </a:p>
            <a:p>
              <a:pPr algn="ctr"/>
              <a:r>
                <a:rPr lang="en-US" b="1" dirty="0"/>
                <a:t>Fault Localization</a:t>
              </a:r>
            </a:p>
          </p:txBody>
        </p:sp>
      </p:grpSp>
      <p:grpSp>
        <p:nvGrpSpPr>
          <p:cNvPr id="6" name="Group 5">
            <a:extLst>
              <a:ext uri="{FF2B5EF4-FFF2-40B4-BE49-F238E27FC236}">
                <a16:creationId xmlns:a16="http://schemas.microsoft.com/office/drawing/2014/main" id="{3E1DB790-7435-2224-88CA-D0A8D645047F}"/>
              </a:ext>
            </a:extLst>
          </p:cNvPr>
          <p:cNvGrpSpPr/>
          <p:nvPr/>
        </p:nvGrpSpPr>
        <p:grpSpPr>
          <a:xfrm>
            <a:off x="7249055" y="1910683"/>
            <a:ext cx="2072825" cy="2250373"/>
            <a:chOff x="7249055" y="1910683"/>
            <a:chExt cx="2072825" cy="2250373"/>
          </a:xfrm>
        </p:grpSpPr>
        <p:sp>
          <p:nvSpPr>
            <p:cNvPr id="29" name="TextBox 28">
              <a:extLst>
                <a:ext uri="{FF2B5EF4-FFF2-40B4-BE49-F238E27FC236}">
                  <a16:creationId xmlns:a16="http://schemas.microsoft.com/office/drawing/2014/main" id="{5B8910CD-9699-16AD-7761-BD1FC11E84FE}"/>
                </a:ext>
              </a:extLst>
            </p:cNvPr>
            <p:cNvSpPr txBox="1"/>
            <p:nvPr/>
          </p:nvSpPr>
          <p:spPr>
            <a:xfrm>
              <a:off x="7249055" y="1910683"/>
              <a:ext cx="1977573" cy="646331"/>
            </a:xfrm>
            <a:prstGeom prst="rect">
              <a:avLst/>
            </a:prstGeom>
            <a:noFill/>
          </p:spPr>
          <p:txBody>
            <a:bodyPr wrap="square" rtlCol="0">
              <a:spAutoFit/>
            </a:bodyPr>
            <a:lstStyle/>
            <a:p>
              <a:pPr algn="ctr"/>
              <a:r>
                <a:rPr lang="en-US" b="1" dirty="0"/>
                <a:t>Search for </a:t>
              </a:r>
            </a:p>
            <a:p>
              <a:pPr algn="ctr"/>
              <a:r>
                <a:rPr lang="en-US" b="1" dirty="0"/>
                <a:t>Finding Bugs</a:t>
              </a:r>
            </a:p>
          </p:txBody>
        </p:sp>
        <p:pic>
          <p:nvPicPr>
            <p:cNvPr id="4" name="Picture 3" descr="A picture containing text, screenshot, software, website&#10;&#10;Description automatically generated">
              <a:extLst>
                <a:ext uri="{FF2B5EF4-FFF2-40B4-BE49-F238E27FC236}">
                  <a16:creationId xmlns:a16="http://schemas.microsoft.com/office/drawing/2014/main" id="{802924BE-5AF9-92A2-F402-19BD290EE035}"/>
                </a:ext>
              </a:extLst>
            </p:cNvPr>
            <p:cNvPicPr>
              <a:picLocks noChangeAspect="1"/>
            </p:cNvPicPr>
            <p:nvPr/>
          </p:nvPicPr>
          <p:blipFill>
            <a:blip r:embed="rId7"/>
            <a:stretch>
              <a:fillRect/>
            </a:stretch>
          </p:blipFill>
          <p:spPr>
            <a:xfrm>
              <a:off x="7277180" y="2624356"/>
              <a:ext cx="2044700" cy="1536700"/>
            </a:xfrm>
            <a:prstGeom prst="rect">
              <a:avLst/>
            </a:prstGeom>
          </p:spPr>
        </p:pic>
      </p:grpSp>
      <p:sp>
        <p:nvSpPr>
          <p:cNvPr id="3" name="Footer Placeholder 2">
            <a:extLst>
              <a:ext uri="{FF2B5EF4-FFF2-40B4-BE49-F238E27FC236}">
                <a16:creationId xmlns:a16="http://schemas.microsoft.com/office/drawing/2014/main" id="{3F5C6BDC-67A3-DB41-69DF-7F299FE92EA0}"/>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pic>
        <p:nvPicPr>
          <p:cNvPr id="5" name="Picture 4">
            <a:extLst>
              <a:ext uri="{FF2B5EF4-FFF2-40B4-BE49-F238E27FC236}">
                <a16:creationId xmlns:a16="http://schemas.microsoft.com/office/drawing/2014/main" id="{94779D76-5D89-898B-DC73-E991409A2FF5}"/>
              </a:ext>
            </a:extLst>
          </p:cNvPr>
          <p:cNvPicPr>
            <a:picLocks noChangeAspect="1"/>
          </p:cNvPicPr>
          <p:nvPr/>
        </p:nvPicPr>
        <p:blipFill rotWithShape="1">
          <a:blip r:embed="rId8"/>
          <a:srcRect t="656"/>
          <a:stretch/>
        </p:blipFill>
        <p:spPr>
          <a:xfrm>
            <a:off x="7252853" y="1315093"/>
            <a:ext cx="4114800" cy="4805454"/>
          </a:xfrm>
          <a:prstGeom prst="rect">
            <a:avLst/>
          </a:prstGeom>
        </p:spPr>
      </p:pic>
      <p:sp>
        <p:nvSpPr>
          <p:cNvPr id="7" name="Rectangle 6">
            <a:extLst>
              <a:ext uri="{FF2B5EF4-FFF2-40B4-BE49-F238E27FC236}">
                <a16:creationId xmlns:a16="http://schemas.microsoft.com/office/drawing/2014/main" id="{C4922B20-A5B2-93EE-33A8-1302C1A0C665}"/>
              </a:ext>
            </a:extLst>
          </p:cNvPr>
          <p:cNvSpPr/>
          <p:nvPr/>
        </p:nvSpPr>
        <p:spPr>
          <a:xfrm>
            <a:off x="7767262" y="5147353"/>
            <a:ext cx="2589087" cy="883578"/>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35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8361-8C9D-F926-AB34-00FD3CA8EC55}"/>
              </a:ext>
            </a:extLst>
          </p:cNvPr>
          <p:cNvSpPr>
            <a:spLocks noGrp="1"/>
          </p:cNvSpPr>
          <p:nvPr>
            <p:ph type="title"/>
          </p:nvPr>
        </p:nvSpPr>
        <p:spPr/>
        <p:txBody>
          <a:bodyPr>
            <a:normAutofit/>
          </a:bodyPr>
          <a:lstStyle/>
          <a:p>
            <a:r>
              <a:rPr lang="en-US" sz="3600" b="1" dirty="0"/>
              <a:t>Research Questions</a:t>
            </a:r>
          </a:p>
        </p:txBody>
      </p:sp>
      <p:sp>
        <p:nvSpPr>
          <p:cNvPr id="3" name="Content Placeholder 2">
            <a:extLst>
              <a:ext uri="{FF2B5EF4-FFF2-40B4-BE49-F238E27FC236}">
                <a16:creationId xmlns:a16="http://schemas.microsoft.com/office/drawing/2014/main" id="{502C1FC2-D95A-C81F-3415-4820D1D518CF}"/>
              </a:ext>
            </a:extLst>
          </p:cNvPr>
          <p:cNvSpPr>
            <a:spLocks noGrp="1"/>
          </p:cNvSpPr>
          <p:nvPr>
            <p:ph idx="1"/>
          </p:nvPr>
        </p:nvSpPr>
        <p:spPr>
          <a:xfrm>
            <a:off x="838200" y="1825625"/>
            <a:ext cx="10515600" cy="4351338"/>
          </a:xfrm>
        </p:spPr>
        <p:txBody>
          <a:bodyPr/>
          <a:lstStyle/>
          <a:p>
            <a:r>
              <a:rPr lang="en-US" dirty="0"/>
              <a:t>RQ1: Are </a:t>
            </a:r>
            <a:r>
              <a:rPr lang="en-US" b="1" dirty="0"/>
              <a:t>metamorphic relation (MR)</a:t>
            </a:r>
            <a:r>
              <a:rPr lang="en-US" dirty="0"/>
              <a:t> useful to capture the legal requirements of tax preparation software?</a:t>
            </a:r>
          </a:p>
          <a:p>
            <a:endParaRPr lang="en-US" dirty="0"/>
          </a:p>
          <a:p>
            <a:r>
              <a:rPr lang="en-US" dirty="0"/>
              <a:t>RQ2: Can randomized algorithm with Bayesian guarantees be effective in </a:t>
            </a:r>
            <a:r>
              <a:rPr lang="en-US" b="1" dirty="0"/>
              <a:t>testing tax preparation </a:t>
            </a:r>
            <a:r>
              <a:rPr lang="en-US" dirty="0"/>
              <a:t>software against the MR?</a:t>
            </a:r>
          </a:p>
          <a:p>
            <a:endParaRPr lang="en-US" dirty="0"/>
          </a:p>
          <a:p>
            <a:r>
              <a:rPr lang="en-US" dirty="0"/>
              <a:t>RQ3: Could data-driven fault localization help </a:t>
            </a:r>
            <a:r>
              <a:rPr lang="en-US" b="1" dirty="0"/>
              <a:t>pinpoint the root of failures </a:t>
            </a:r>
            <a:r>
              <a:rPr lang="en-US" dirty="0"/>
              <a:t>in the internal and input spaces?</a:t>
            </a:r>
          </a:p>
        </p:txBody>
      </p:sp>
      <p:sp>
        <p:nvSpPr>
          <p:cNvPr id="4" name="Footer Placeholder 3">
            <a:extLst>
              <a:ext uri="{FF2B5EF4-FFF2-40B4-BE49-F238E27FC236}">
                <a16:creationId xmlns:a16="http://schemas.microsoft.com/office/drawing/2014/main" id="{8719AFCF-078E-0BDA-E765-8E24F7FDCCD6}"/>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Tree>
    <p:extLst>
      <p:ext uri="{BB962C8B-B14F-4D97-AF65-F5344CB8AC3E}">
        <p14:creationId xmlns:p14="http://schemas.microsoft.com/office/powerpoint/2010/main" val="3055665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8379-15EF-8FBA-8D82-56B56246F33F}"/>
              </a:ext>
            </a:extLst>
          </p:cNvPr>
          <p:cNvSpPr>
            <a:spLocks noGrp="1"/>
          </p:cNvSpPr>
          <p:nvPr>
            <p:ph type="title"/>
          </p:nvPr>
        </p:nvSpPr>
        <p:spPr/>
        <p:txBody>
          <a:bodyPr>
            <a:normAutofit/>
          </a:bodyPr>
          <a:lstStyle/>
          <a:p>
            <a:r>
              <a:rPr lang="en-US" sz="3600" b="1" dirty="0"/>
              <a:t>RQ1: Suitability of MR for Tax Law and Policy</a:t>
            </a:r>
          </a:p>
        </p:txBody>
      </p:sp>
      <p:pic>
        <p:nvPicPr>
          <p:cNvPr id="5" name="Content Placeholder 4" descr="A picture containing text, font, receipt, black and white&#10;&#10;Description automatically generated">
            <a:extLst>
              <a:ext uri="{FF2B5EF4-FFF2-40B4-BE49-F238E27FC236}">
                <a16:creationId xmlns:a16="http://schemas.microsoft.com/office/drawing/2014/main" id="{14269F20-DF9E-735F-7CFF-00CC46C20F2B}"/>
              </a:ext>
            </a:extLst>
          </p:cNvPr>
          <p:cNvPicPr>
            <a:picLocks noGrp="1" noChangeAspect="1"/>
          </p:cNvPicPr>
          <p:nvPr>
            <p:ph idx="1"/>
          </p:nvPr>
        </p:nvPicPr>
        <p:blipFill>
          <a:blip r:embed="rId2"/>
          <a:stretch>
            <a:fillRect/>
          </a:stretch>
        </p:blipFill>
        <p:spPr>
          <a:xfrm>
            <a:off x="838200" y="1881349"/>
            <a:ext cx="10515600" cy="4239889"/>
          </a:xfrm>
        </p:spPr>
      </p:pic>
      <p:sp>
        <p:nvSpPr>
          <p:cNvPr id="8" name="Rectangle 7">
            <a:extLst>
              <a:ext uri="{FF2B5EF4-FFF2-40B4-BE49-F238E27FC236}">
                <a16:creationId xmlns:a16="http://schemas.microsoft.com/office/drawing/2014/main" id="{6C4DAF49-142F-6C99-BE99-63BD318B1109}"/>
              </a:ext>
            </a:extLst>
          </p:cNvPr>
          <p:cNvSpPr/>
          <p:nvPr/>
        </p:nvSpPr>
        <p:spPr>
          <a:xfrm>
            <a:off x="838200" y="3040083"/>
            <a:ext cx="10455234" cy="391886"/>
          </a:xfrm>
          <a:prstGeom prst="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F37F6A22-B4A8-AAB5-3C98-7204B298652B}"/>
              </a:ext>
            </a:extLst>
          </p:cNvPr>
          <p:cNvSpPr/>
          <p:nvPr/>
        </p:nvSpPr>
        <p:spPr>
          <a:xfrm>
            <a:off x="850075" y="3793475"/>
            <a:ext cx="10455234" cy="576644"/>
          </a:xfrm>
          <a:prstGeom prst="rect">
            <a:avLst/>
          </a:prstGeom>
          <a:noFill/>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01308923-A1AC-1384-3BD0-8A1D23D67F46}"/>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Tree>
    <p:extLst>
      <p:ext uri="{BB962C8B-B14F-4D97-AF65-F5344CB8AC3E}">
        <p14:creationId xmlns:p14="http://schemas.microsoft.com/office/powerpoint/2010/main" val="167702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3" presetClass="exit" presetSubtype="10" fill="hold" grpId="1" nodeType="withEffect">
                                  <p:stCondLst>
                                    <p:cond delay="0"/>
                                  </p:stCondLst>
                                  <p:childTnLst>
                                    <p:animEffect transition="out" filter="blinds(horizontal)">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5339-80A5-7FE5-EBE4-9621BD09A246}"/>
              </a:ext>
            </a:extLst>
          </p:cNvPr>
          <p:cNvSpPr>
            <a:spLocks noGrp="1"/>
          </p:cNvSpPr>
          <p:nvPr>
            <p:ph type="title"/>
          </p:nvPr>
        </p:nvSpPr>
        <p:spPr/>
        <p:txBody>
          <a:bodyPr/>
          <a:lstStyle/>
          <a:p>
            <a:r>
              <a:rPr lang="en-US" sz="4400" b="1" dirty="0"/>
              <a:t>RQ1: Suitability of MR for Tax Law and Policy</a:t>
            </a:r>
            <a:endParaRPr lang="en-US" dirty="0"/>
          </a:p>
        </p:txBody>
      </p:sp>
      <p:pic>
        <p:nvPicPr>
          <p:cNvPr id="4" name="Content Placeholder 3">
            <a:extLst>
              <a:ext uri="{FF2B5EF4-FFF2-40B4-BE49-F238E27FC236}">
                <a16:creationId xmlns:a16="http://schemas.microsoft.com/office/drawing/2014/main" id="{1DF50B49-8C76-335A-6D88-69CD74F1D814}"/>
              </a:ext>
            </a:extLst>
          </p:cNvPr>
          <p:cNvPicPr>
            <a:picLocks noGrp="1" noChangeAspect="1"/>
          </p:cNvPicPr>
          <p:nvPr>
            <p:ph idx="1"/>
          </p:nvPr>
        </p:nvPicPr>
        <p:blipFill>
          <a:blip r:embed="rId2"/>
          <a:stretch>
            <a:fillRect/>
          </a:stretch>
        </p:blipFill>
        <p:spPr>
          <a:xfrm>
            <a:off x="2286000" y="1676400"/>
            <a:ext cx="7613374" cy="3502152"/>
          </a:xfrm>
          <a:prstGeom prst="rect">
            <a:avLst/>
          </a:prstGeom>
        </p:spPr>
      </p:pic>
      <p:sp>
        <p:nvSpPr>
          <p:cNvPr id="6" name="Rectangle 5">
            <a:extLst>
              <a:ext uri="{FF2B5EF4-FFF2-40B4-BE49-F238E27FC236}">
                <a16:creationId xmlns:a16="http://schemas.microsoft.com/office/drawing/2014/main" id="{7F2BE0D7-E15F-C77D-4D2E-FDDBBFC8574F}"/>
              </a:ext>
            </a:extLst>
          </p:cNvPr>
          <p:cNvSpPr/>
          <p:nvPr/>
        </p:nvSpPr>
        <p:spPr>
          <a:xfrm>
            <a:off x="1105050" y="2882417"/>
            <a:ext cx="10248750" cy="110440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effectLst/>
                <a:latin typeface="NimbusRomNo9L"/>
              </a:rPr>
              <a:t>Answer RQ1</a:t>
            </a:r>
            <a:r>
              <a:rPr lang="en-US" sz="2000" dirty="0">
                <a:solidFill>
                  <a:schemeClr val="tx1"/>
                </a:solidFill>
                <a:effectLst/>
                <a:latin typeface="NimbusRomNo9L"/>
              </a:rPr>
              <a:t>:</a:t>
            </a:r>
          </a:p>
          <a:p>
            <a:pPr marL="342900" indent="-342900">
              <a:buFont typeface="Wingdings" pitchFamily="2" charset="2"/>
              <a:buChar char="v"/>
            </a:pPr>
            <a:r>
              <a:rPr lang="en-US" sz="2000" dirty="0">
                <a:solidFill>
                  <a:schemeClr val="tx1"/>
                </a:solidFill>
                <a:latin typeface="NimbusRomNo9L"/>
              </a:rPr>
              <a:t>M</a:t>
            </a:r>
            <a:r>
              <a:rPr lang="en-US" sz="2000" dirty="0">
                <a:solidFill>
                  <a:schemeClr val="tx1"/>
                </a:solidFill>
                <a:effectLst/>
                <a:latin typeface="NimbusRomNo9L"/>
              </a:rPr>
              <a:t>etamorphic relations are suitable to specify the correctness requirements in tax software. </a:t>
            </a:r>
          </a:p>
          <a:p>
            <a:pPr marL="342900" indent="-342900">
              <a:buFont typeface="Wingdings" pitchFamily="2" charset="2"/>
              <a:buChar char="v"/>
            </a:pPr>
            <a:r>
              <a:rPr lang="en-US" sz="2000" dirty="0">
                <a:solidFill>
                  <a:schemeClr val="tx1"/>
                </a:solidFill>
                <a:effectLst/>
                <a:latin typeface="NimbusRomNo9L"/>
              </a:rPr>
              <a:t>These relations allow us to update the requirements as the tax policies evolve over time. </a:t>
            </a:r>
            <a:endParaRPr lang="en-US" sz="2000" dirty="0">
              <a:solidFill>
                <a:schemeClr val="tx1"/>
              </a:solidFill>
            </a:endParaRPr>
          </a:p>
        </p:txBody>
      </p:sp>
      <p:sp>
        <p:nvSpPr>
          <p:cNvPr id="3" name="Footer Placeholder 2">
            <a:extLst>
              <a:ext uri="{FF2B5EF4-FFF2-40B4-BE49-F238E27FC236}">
                <a16:creationId xmlns:a16="http://schemas.microsoft.com/office/drawing/2014/main" id="{03D2B3AF-5D2B-94DE-F94E-1F91AB6FE1F6}"/>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Tree>
    <p:extLst>
      <p:ext uri="{BB962C8B-B14F-4D97-AF65-F5344CB8AC3E}">
        <p14:creationId xmlns:p14="http://schemas.microsoft.com/office/powerpoint/2010/main" val="394504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DED0-9514-4477-1279-0D791C03066E}"/>
              </a:ext>
            </a:extLst>
          </p:cNvPr>
          <p:cNvSpPr>
            <a:spLocks noGrp="1"/>
          </p:cNvSpPr>
          <p:nvPr>
            <p:ph type="title"/>
          </p:nvPr>
        </p:nvSpPr>
        <p:spPr/>
        <p:txBody>
          <a:bodyPr>
            <a:normAutofit/>
          </a:bodyPr>
          <a:lstStyle/>
          <a:p>
            <a:r>
              <a:rPr lang="en-US" sz="3600" b="1" dirty="0"/>
              <a:t>RQ2: Testing Software against MR requirements</a:t>
            </a:r>
          </a:p>
        </p:txBody>
      </p:sp>
      <p:pic>
        <p:nvPicPr>
          <p:cNvPr id="5" name="Content Placeholder 4" descr="A picture containing text, receipt, white, font&#10;&#10;Description automatically generated">
            <a:extLst>
              <a:ext uri="{FF2B5EF4-FFF2-40B4-BE49-F238E27FC236}">
                <a16:creationId xmlns:a16="http://schemas.microsoft.com/office/drawing/2014/main" id="{547E83AE-5EC2-0CBE-2CF6-3B406B14753A}"/>
              </a:ext>
            </a:extLst>
          </p:cNvPr>
          <p:cNvPicPr>
            <a:picLocks noGrp="1" noChangeAspect="1"/>
          </p:cNvPicPr>
          <p:nvPr>
            <p:ph idx="1"/>
          </p:nvPr>
        </p:nvPicPr>
        <p:blipFill>
          <a:blip r:embed="rId3"/>
          <a:stretch>
            <a:fillRect/>
          </a:stretch>
        </p:blipFill>
        <p:spPr>
          <a:xfrm>
            <a:off x="622160" y="2020938"/>
            <a:ext cx="10947680" cy="2816123"/>
          </a:xfrm>
        </p:spPr>
      </p:pic>
      <p:sp>
        <p:nvSpPr>
          <p:cNvPr id="6" name="Rectangle 5">
            <a:extLst>
              <a:ext uri="{FF2B5EF4-FFF2-40B4-BE49-F238E27FC236}">
                <a16:creationId xmlns:a16="http://schemas.microsoft.com/office/drawing/2014/main" id="{3896372D-C6A7-7721-DF14-F30E97C825B0}"/>
              </a:ext>
            </a:extLst>
          </p:cNvPr>
          <p:cNvSpPr/>
          <p:nvPr/>
        </p:nvSpPr>
        <p:spPr>
          <a:xfrm>
            <a:off x="610285" y="2648197"/>
            <a:ext cx="10947680" cy="629393"/>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F2BF0DA-BAF4-F7ED-9413-8FBDA10D3973}"/>
              </a:ext>
            </a:extLst>
          </p:cNvPr>
          <p:cNvSpPr/>
          <p:nvPr/>
        </p:nvSpPr>
        <p:spPr>
          <a:xfrm>
            <a:off x="1763828" y="2625771"/>
            <a:ext cx="8664343" cy="160645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NimbusRomNo9L"/>
              </a:rPr>
              <a:t>Answer RQ2</a:t>
            </a:r>
            <a:r>
              <a:rPr lang="en-US" sz="2000" dirty="0">
                <a:solidFill>
                  <a:schemeClr val="tx1"/>
                </a:solidFill>
                <a:latin typeface="NimbusRomNo9L"/>
              </a:rPr>
              <a:t>: </a:t>
            </a:r>
          </a:p>
          <a:p>
            <a:pPr marL="342900" indent="-342900">
              <a:buFont typeface="Wingdings" pitchFamily="2" charset="2"/>
              <a:buChar char="v"/>
            </a:pPr>
            <a:r>
              <a:rPr lang="en-US" sz="2000" dirty="0">
                <a:solidFill>
                  <a:schemeClr val="tx1"/>
                </a:solidFill>
                <a:latin typeface="NimbusRomNo9L"/>
              </a:rPr>
              <a:t>Updated software is no longer satisfying the correctness requirements.</a:t>
            </a:r>
          </a:p>
          <a:p>
            <a:pPr marL="342900" indent="-342900">
              <a:buFont typeface="Wingdings" pitchFamily="2" charset="2"/>
              <a:buChar char="v"/>
            </a:pPr>
            <a:r>
              <a:rPr lang="en-US" sz="2000" dirty="0">
                <a:solidFill>
                  <a:schemeClr val="tx1"/>
                </a:solidFill>
                <a:latin typeface="NimbusRomNo9L"/>
              </a:rPr>
              <a:t>Multiple weakness areas relate to married filing separately status.</a:t>
            </a:r>
            <a:endParaRPr lang="en-US" sz="2000" dirty="0">
              <a:solidFill>
                <a:schemeClr val="tx1"/>
              </a:solidFill>
            </a:endParaRPr>
          </a:p>
        </p:txBody>
      </p:sp>
      <p:sp>
        <p:nvSpPr>
          <p:cNvPr id="3" name="Footer Placeholder 2">
            <a:extLst>
              <a:ext uri="{FF2B5EF4-FFF2-40B4-BE49-F238E27FC236}">
                <a16:creationId xmlns:a16="http://schemas.microsoft.com/office/drawing/2014/main" id="{33A1D43F-B419-36AA-8E68-947C2055267B}"/>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Tree>
    <p:extLst>
      <p:ext uri="{BB962C8B-B14F-4D97-AF65-F5344CB8AC3E}">
        <p14:creationId xmlns:p14="http://schemas.microsoft.com/office/powerpoint/2010/main" val="55905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5"/>
                                        </p:tgtEl>
                                        <p:attrNameLst>
                                          <p:attrName>style.opacity</p:attrName>
                                        </p:attrNameLst>
                                      </p:cBhvr>
                                      <p:to>
                                        <p:strVal val="0.5"/>
                                      </p:to>
                                    </p:set>
                                    <p:animEffect filter="image" prLst="opacity: 0.5">
                                      <p:cBhvr rctx="IE">
                                        <p:cTn id="13" dur="indefinite"/>
                                        <p:tgtEl>
                                          <p:spTgt spid="5"/>
                                        </p:tgtEl>
                                      </p:cBhvr>
                                    </p:animEffect>
                                  </p:childTnLst>
                                </p:cTn>
                              </p:par>
                              <p:par>
                                <p:cTn id="14" presetID="1" presetClass="exit" presetSubtype="0" fill="hold" grpId="1" nodeType="with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3D49-2247-A302-C2B1-18313D1FD5D6}"/>
              </a:ext>
            </a:extLst>
          </p:cNvPr>
          <p:cNvSpPr>
            <a:spLocks noGrp="1"/>
          </p:cNvSpPr>
          <p:nvPr>
            <p:ph type="title"/>
          </p:nvPr>
        </p:nvSpPr>
        <p:spPr/>
        <p:txBody>
          <a:bodyPr>
            <a:normAutofit/>
          </a:bodyPr>
          <a:lstStyle/>
          <a:p>
            <a:r>
              <a:rPr lang="en-US" sz="3600" b="1" dirty="0"/>
              <a:t>RQ3: Data-Driven Root Cause Identification</a:t>
            </a:r>
          </a:p>
        </p:txBody>
      </p:sp>
      <p:pic>
        <p:nvPicPr>
          <p:cNvPr id="5" name="Content Placeholder 4" descr="A picture containing text, screenshot, diagram, font&#10;&#10;Description automatically generated">
            <a:extLst>
              <a:ext uri="{FF2B5EF4-FFF2-40B4-BE49-F238E27FC236}">
                <a16:creationId xmlns:a16="http://schemas.microsoft.com/office/drawing/2014/main" id="{A116E265-442B-D6F7-26E5-B019DCE758EA}"/>
              </a:ext>
            </a:extLst>
          </p:cNvPr>
          <p:cNvPicPr>
            <a:picLocks noGrp="1" noChangeAspect="1"/>
          </p:cNvPicPr>
          <p:nvPr>
            <p:ph idx="1"/>
          </p:nvPr>
        </p:nvPicPr>
        <p:blipFill>
          <a:blip r:embed="rId2"/>
          <a:stretch>
            <a:fillRect/>
          </a:stretch>
        </p:blipFill>
        <p:spPr>
          <a:xfrm>
            <a:off x="3944292" y="1690688"/>
            <a:ext cx="4303415" cy="4351338"/>
          </a:xfrm>
        </p:spPr>
      </p:pic>
      <p:sp>
        <p:nvSpPr>
          <p:cNvPr id="6" name="Rectangle 5">
            <a:extLst>
              <a:ext uri="{FF2B5EF4-FFF2-40B4-BE49-F238E27FC236}">
                <a16:creationId xmlns:a16="http://schemas.microsoft.com/office/drawing/2014/main" id="{554404AB-9AB3-61CE-040B-EFFB6E078462}"/>
              </a:ext>
            </a:extLst>
          </p:cNvPr>
          <p:cNvSpPr/>
          <p:nvPr/>
        </p:nvSpPr>
        <p:spPr>
          <a:xfrm>
            <a:off x="1763828" y="2625771"/>
            <a:ext cx="8664343" cy="160645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NimbusRomNo9L"/>
              </a:rPr>
              <a:t>Answer RQ3</a:t>
            </a:r>
            <a:r>
              <a:rPr lang="en-US" sz="2000" dirty="0">
                <a:solidFill>
                  <a:schemeClr val="tx1"/>
                </a:solidFill>
                <a:latin typeface="NimbusRomNo9L"/>
              </a:rPr>
              <a:t>: </a:t>
            </a:r>
          </a:p>
          <a:p>
            <a:pPr marL="285750" indent="-285750">
              <a:buFont typeface="Wingdings" pitchFamily="2" charset="2"/>
              <a:buChar char="v"/>
            </a:pPr>
            <a:r>
              <a:rPr lang="en-US" dirty="0">
                <a:solidFill>
                  <a:schemeClr val="tx1"/>
                </a:solidFill>
              </a:rPr>
              <a:t>Decision trees are useful artifacts to explain failing circumstances.</a:t>
            </a:r>
          </a:p>
          <a:p>
            <a:pPr marL="285750" indent="-285750">
              <a:buFont typeface="Wingdings" pitchFamily="2" charset="2"/>
              <a:buChar char="v"/>
            </a:pPr>
            <a:r>
              <a:rPr lang="en-US" dirty="0">
                <a:solidFill>
                  <a:schemeClr val="tx1"/>
                </a:solidFill>
              </a:rPr>
              <a:t>Our experiences show that the software might completely miss an eligibility condition.</a:t>
            </a:r>
          </a:p>
          <a:p>
            <a:pPr marL="285750" indent="-285750">
              <a:buFont typeface="Wingdings" pitchFamily="2" charset="2"/>
              <a:buChar char="v"/>
            </a:pPr>
            <a:r>
              <a:rPr lang="en-US" dirty="0">
                <a:solidFill>
                  <a:schemeClr val="tx1"/>
                </a:solidFill>
              </a:rPr>
              <a:t>Our results also showed unexpected errors due to finite precision in the computation.</a:t>
            </a:r>
            <a:endParaRPr lang="en-US" sz="2000" dirty="0">
              <a:solidFill>
                <a:schemeClr val="tx1"/>
              </a:solidFill>
            </a:endParaRPr>
          </a:p>
        </p:txBody>
      </p:sp>
      <p:sp>
        <p:nvSpPr>
          <p:cNvPr id="3" name="Footer Placeholder 2">
            <a:extLst>
              <a:ext uri="{FF2B5EF4-FFF2-40B4-BE49-F238E27FC236}">
                <a16:creationId xmlns:a16="http://schemas.microsoft.com/office/drawing/2014/main" id="{DE191485-F4AD-A997-79F7-4DC4FEC3BDF3}"/>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Tree>
    <p:extLst>
      <p:ext uri="{BB962C8B-B14F-4D97-AF65-F5344CB8AC3E}">
        <p14:creationId xmlns:p14="http://schemas.microsoft.com/office/powerpoint/2010/main" val="293788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5"/>
                                        </p:tgtEl>
                                        <p:attrNameLst>
                                          <p:attrName>style.opacity</p:attrName>
                                        </p:attrNameLst>
                                      </p:cBhvr>
                                      <p:to>
                                        <p:strVal val="0.5"/>
                                      </p:to>
                                    </p:set>
                                    <p:animEffect filter="image" prLst="opacity: 0.5">
                                      <p:cBhvr rctx="IE">
                                        <p:cTn id="9"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font, diagram&#10;&#10;Description automatically generated">
            <a:extLst>
              <a:ext uri="{FF2B5EF4-FFF2-40B4-BE49-F238E27FC236}">
                <a16:creationId xmlns:a16="http://schemas.microsoft.com/office/drawing/2014/main" id="{75C4183B-B5BB-9A37-139A-27D26AD373A9}"/>
              </a:ext>
            </a:extLst>
          </p:cNvPr>
          <p:cNvPicPr>
            <a:picLocks noChangeAspect="1"/>
          </p:cNvPicPr>
          <p:nvPr/>
        </p:nvPicPr>
        <p:blipFill>
          <a:blip r:embed="rId2"/>
          <a:stretch>
            <a:fillRect/>
          </a:stretch>
        </p:blipFill>
        <p:spPr>
          <a:xfrm>
            <a:off x="764289" y="748615"/>
            <a:ext cx="10663421" cy="1527001"/>
          </a:xfrm>
          <a:prstGeom prst="rect">
            <a:avLst/>
          </a:prstGeom>
        </p:spPr>
      </p:pic>
      <p:sp>
        <p:nvSpPr>
          <p:cNvPr id="4" name="Rectangle 3">
            <a:extLst>
              <a:ext uri="{FF2B5EF4-FFF2-40B4-BE49-F238E27FC236}">
                <a16:creationId xmlns:a16="http://schemas.microsoft.com/office/drawing/2014/main" id="{78331897-1D14-C78A-848E-2C51E02E9AB3}"/>
              </a:ext>
            </a:extLst>
          </p:cNvPr>
          <p:cNvSpPr/>
          <p:nvPr/>
        </p:nvSpPr>
        <p:spPr>
          <a:xfrm>
            <a:off x="764291" y="2648162"/>
            <a:ext cx="4823001" cy="303344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ea typeface="HELVETICA NEUE LIGHT" panose="02000403000000020004" pitchFamily="2" charset="0"/>
                <a:cs typeface="Helvetica Neue Medium" panose="02000503000000020004" pitchFamily="2" charset="0"/>
              </a:rPr>
              <a:t>Forensic DNA Software</a:t>
            </a:r>
          </a:p>
          <a:p>
            <a:pPr marL="342900" indent="-342900">
              <a:buFont typeface="Arial" panose="020B0604020202020204" pitchFamily="34" charset="0"/>
              <a:buChar char="•"/>
            </a:pPr>
            <a:r>
              <a:rPr lang="en-US" dirty="0">
                <a:solidFill>
                  <a:schemeClr val="tx1"/>
                </a:solidFill>
                <a:latin typeface="Helvetica Neue Light" panose="02000403000000020004" pitchFamily="2" charset="0"/>
                <a:ea typeface="Helvetica Neue Light" panose="02000403000000020004" pitchFamily="2" charset="0"/>
                <a:cs typeface="Helvetica Neue Medium" panose="02000503000000020004" pitchFamily="2" charset="0"/>
              </a:rPr>
              <a:t>New York City's Office of Chief Medical Examiner (OCME) for thousands of criminal cases between 2011 and 2017</a:t>
            </a:r>
          </a:p>
          <a:p>
            <a:pPr marL="342900" indent="-342900">
              <a:buFont typeface="Arial" panose="020B0604020202020204" pitchFamily="34" charset="0"/>
              <a:buChar char="•"/>
            </a:pPr>
            <a:endParaRPr lang="en-US" dirty="0">
              <a:solidFill>
                <a:schemeClr val="tx1"/>
              </a:solidFill>
              <a:latin typeface="Helvetica Neue Light" panose="02000403000000020004" pitchFamily="2" charset="0"/>
              <a:ea typeface="Helvetica Neue Light" panose="02000403000000020004" pitchFamily="2" charset="0"/>
              <a:cs typeface="Helvetica Neue Medium" panose="02000503000000020004" pitchFamily="2" charset="0"/>
            </a:endParaRPr>
          </a:p>
          <a:p>
            <a:pPr marL="342900" indent="-342900">
              <a:buFont typeface="Arial" panose="020B0604020202020204" pitchFamily="34" charset="0"/>
              <a:buChar char="•"/>
            </a:pPr>
            <a:r>
              <a:rPr lang="en-US" dirty="0">
                <a:solidFill>
                  <a:schemeClr val="tx1"/>
                </a:solidFill>
                <a:latin typeface="Helvetica Neue Light" panose="02000403000000020004" pitchFamily="2" charset="0"/>
                <a:ea typeface="Helvetica Neue Light" panose="02000403000000020004" pitchFamily="2" charset="0"/>
                <a:cs typeface="Helvetica Neue Medium" panose="02000503000000020004" pitchFamily="2" charset="0"/>
              </a:rPr>
              <a:t>Undisclosed data dropping method </a:t>
            </a:r>
            <a:r>
              <a:rPr lang="en-US" dirty="0" err="1">
                <a:solidFill>
                  <a:schemeClr val="tx1"/>
                </a:solidFill>
                <a:latin typeface="Helvetica Neue Light" panose="02000403000000020004" pitchFamily="2" charset="0"/>
                <a:ea typeface="Helvetica Neue Light" panose="02000403000000020004" pitchFamily="2" charset="0"/>
                <a:cs typeface="Helvetica Neue Medium" panose="02000503000000020004" pitchFamily="2" charset="0"/>
              </a:rPr>
              <a:t>CheckFrequencyForRemoval</a:t>
            </a:r>
            <a:r>
              <a:rPr lang="en-US" dirty="0">
                <a:solidFill>
                  <a:schemeClr val="tx1"/>
                </a:solidFill>
                <a:latin typeface="Helvetica Neue Light" panose="02000403000000020004" pitchFamily="2" charset="0"/>
                <a:ea typeface="Helvetica Neue Light" panose="02000403000000020004" pitchFamily="2" charset="0"/>
                <a:cs typeface="Helvetica Neue Medium" panose="02000503000000020004" pitchFamily="2" charset="0"/>
              </a:rPr>
              <a:t>()</a:t>
            </a:r>
          </a:p>
          <a:p>
            <a:pPr marL="342900" indent="-342900">
              <a:buFont typeface="Arial" panose="020B0604020202020204" pitchFamily="34" charset="0"/>
              <a:buChar char="•"/>
            </a:pPr>
            <a:endParaRPr lang="en-US" dirty="0">
              <a:solidFill>
                <a:schemeClr val="tx1"/>
              </a:solidFill>
              <a:latin typeface="Helvetica Neue Light" panose="02000403000000020004" pitchFamily="2" charset="0"/>
              <a:ea typeface="Helvetica Neue Light" panose="02000403000000020004" pitchFamily="2" charset="0"/>
              <a:cs typeface="Helvetica Neue Medium" panose="02000503000000020004" pitchFamily="2" charset="0"/>
            </a:endParaRPr>
          </a:p>
          <a:p>
            <a:pPr marL="342900" indent="-342900">
              <a:buFont typeface="Arial" panose="020B0604020202020204" pitchFamily="34" charset="0"/>
              <a:buChar char="•"/>
            </a:pPr>
            <a:r>
              <a:rPr lang="en-US" dirty="0">
                <a:solidFill>
                  <a:schemeClr val="tx1"/>
                </a:solidFill>
                <a:latin typeface="Helvetica Neue Light" panose="02000403000000020004" pitchFamily="2" charset="0"/>
                <a:ea typeface="Helvetica Neue Light" panose="02000403000000020004" pitchFamily="2" charset="0"/>
                <a:cs typeface="Helvetica Neue Medium" panose="02000503000000020004" pitchFamily="2" charset="0"/>
              </a:rPr>
              <a:t>Falsely skew results toward false inclusion for individuals whose DNA was not present.</a:t>
            </a:r>
          </a:p>
        </p:txBody>
      </p:sp>
      <p:sp>
        <p:nvSpPr>
          <p:cNvPr id="6" name="Rectangle 5">
            <a:extLst>
              <a:ext uri="{FF2B5EF4-FFF2-40B4-BE49-F238E27FC236}">
                <a16:creationId xmlns:a16="http://schemas.microsoft.com/office/drawing/2014/main" id="{838F95C2-EDF3-3B96-B2A1-3D37A8E3579F}"/>
              </a:ext>
            </a:extLst>
          </p:cNvPr>
          <p:cNvSpPr/>
          <p:nvPr/>
        </p:nvSpPr>
        <p:spPr>
          <a:xfrm>
            <a:off x="6604709" y="2648163"/>
            <a:ext cx="4823001" cy="303344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 “Do I Qualify?” Screening Software</a:t>
            </a:r>
          </a:p>
          <a:p>
            <a:pPr marL="285750" indent="-285750">
              <a:buFont typeface="Arial" panose="020B0604020202020204" pitchFamily="34" charset="0"/>
              <a:buChar char="•"/>
            </a:pPr>
            <a:r>
              <a:rPr lang="en-US" dirty="0">
                <a:solidFill>
                  <a:schemeClr val="tx1"/>
                </a:solidFill>
                <a:latin typeface="Helvetica Neue Light" panose="02000403000000020004" pitchFamily="2" charset="0"/>
                <a:ea typeface="Helvetica Neue Light" panose="02000403000000020004" pitchFamily="2" charset="0"/>
              </a:rPr>
              <a:t>Poverty management systems in Pennsylvania (Check Eligibility)</a:t>
            </a:r>
          </a:p>
          <a:p>
            <a:pPr marL="285750" indent="-285750">
              <a:buFont typeface="Arial" panose="020B0604020202020204" pitchFamily="34" charset="0"/>
              <a:buChar char="•"/>
            </a:pPr>
            <a:endParaRPr lang="en-US" dirty="0">
              <a:solidFill>
                <a:schemeClr val="tx1"/>
              </a:solidFill>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dirty="0">
                <a:solidFill>
                  <a:schemeClr val="tx1"/>
                </a:solidFill>
                <a:latin typeface="Helvetica Neue Light" panose="02000403000000020004" pitchFamily="2" charset="0"/>
                <a:ea typeface="Helvetica Neue Light" panose="02000403000000020004" pitchFamily="2" charset="0"/>
              </a:rPr>
              <a:t>Comparative implementation of benefit eligibility handbook </a:t>
            </a:r>
          </a:p>
          <a:p>
            <a:pPr marL="285750" indent="-285750">
              <a:buFont typeface="Arial" panose="020B0604020202020204" pitchFamily="34" charset="0"/>
              <a:buChar char="•"/>
            </a:pPr>
            <a:endParaRPr lang="en-US" dirty="0">
              <a:solidFill>
                <a:schemeClr val="tx1"/>
              </a:solidFill>
              <a:latin typeface="Helvetica Neue Light" panose="02000403000000020004" pitchFamily="2" charset="0"/>
              <a:ea typeface="Helvetica Neue Light" panose="02000403000000020004" pitchFamily="2" charset="0"/>
            </a:endParaRPr>
          </a:p>
          <a:p>
            <a:pPr marL="285750" indent="-285750">
              <a:buFont typeface="Arial" panose="020B0604020202020204" pitchFamily="34" charset="0"/>
              <a:buChar char="•"/>
            </a:pPr>
            <a:r>
              <a:rPr lang="en-US" dirty="0">
                <a:solidFill>
                  <a:schemeClr val="tx1"/>
                </a:solidFill>
                <a:latin typeface="Helvetica Neue Light" panose="02000403000000020004" pitchFamily="2" charset="0"/>
                <a:ea typeface="Helvetica Neue Light" panose="02000403000000020004" pitchFamily="2" charset="0"/>
              </a:rPr>
              <a:t>Errors in the eligibility checking: Exclude the most vulnerable families from receiving the essential aids </a:t>
            </a:r>
          </a:p>
        </p:txBody>
      </p:sp>
      <p:sp>
        <p:nvSpPr>
          <p:cNvPr id="2" name="TextBox 1">
            <a:extLst>
              <a:ext uri="{FF2B5EF4-FFF2-40B4-BE49-F238E27FC236}">
                <a16:creationId xmlns:a16="http://schemas.microsoft.com/office/drawing/2014/main" id="{FB7320BD-EAFD-5C71-0F48-D64C78AC38DC}"/>
              </a:ext>
            </a:extLst>
          </p:cNvPr>
          <p:cNvSpPr txBox="1"/>
          <p:nvPr/>
        </p:nvSpPr>
        <p:spPr>
          <a:xfrm>
            <a:off x="1598233" y="254191"/>
            <a:ext cx="8995532" cy="338554"/>
          </a:xfrm>
          <a:prstGeom prst="rect">
            <a:avLst/>
          </a:prstGeom>
          <a:noFill/>
        </p:spPr>
        <p:txBody>
          <a:bodyPr wrap="square" rtlCol="0">
            <a:spAutoFit/>
          </a:bodyPr>
          <a:lstStyle/>
          <a:p>
            <a:r>
              <a:rPr lang="en-US" sz="1600" i="1" dirty="0">
                <a:latin typeface="Helvetica Neue Light" panose="02000403000000020004" pitchFamily="2" charset="0"/>
                <a:ea typeface="Helvetica Neue Light" panose="02000403000000020004" pitchFamily="2" charset="0"/>
              </a:rPr>
              <a:t>Metamorphic Testing and Debugging of Tax Preparation Software </a:t>
            </a:r>
            <a:r>
              <a:rPr lang="en-US" sz="1600" i="1" dirty="0">
                <a:latin typeface="Helvetica Neue Light" panose="02000403000000020004" pitchFamily="2" charset="0"/>
                <a:ea typeface="Helvetica Neue Light" panose="02000403000000020004" pitchFamily="2" charset="0"/>
                <a:cs typeface="Helvetica Neue" panose="02000503000000020004" pitchFamily="2" charset="0"/>
              </a:rPr>
              <a:t>(</a:t>
            </a:r>
            <a:r>
              <a:rPr lang="en-US" sz="1600" i="1" dirty="0">
                <a:latin typeface="Helvetica Neue Light" panose="02000403000000020004" pitchFamily="2" charset="0"/>
                <a:ea typeface="Helvetica Neue Light" panose="02000403000000020004" pitchFamily="2" charset="0"/>
                <a:cs typeface="Helvetica Neue" panose="02000503000000020004" pitchFamily="2" charset="0"/>
                <a:hlinkClick r:id="rId3"/>
              </a:rPr>
              <a:t>https://arxiv.org/abs/2205.04998</a:t>
            </a:r>
            <a:r>
              <a:rPr lang="en-US" sz="1600" i="1" dirty="0">
                <a:latin typeface="Helvetica Neue Light" panose="02000403000000020004" pitchFamily="2" charset="0"/>
                <a:ea typeface="Helvetica Neue Light" panose="02000403000000020004" pitchFamily="2" charset="0"/>
                <a:cs typeface="Helvetica Neue" panose="02000503000000020004" pitchFamily="2" charset="0"/>
              </a:rPr>
              <a:t>)</a:t>
            </a:r>
          </a:p>
        </p:txBody>
      </p:sp>
    </p:spTree>
    <p:extLst>
      <p:ext uri="{BB962C8B-B14F-4D97-AF65-F5344CB8AC3E}">
        <p14:creationId xmlns:p14="http://schemas.microsoft.com/office/powerpoint/2010/main" val="197215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A46CCF-9EDF-0E96-C415-09F7E960C4FA}"/>
              </a:ext>
            </a:extLst>
          </p:cNvPr>
          <p:cNvSpPr txBox="1"/>
          <p:nvPr/>
        </p:nvSpPr>
        <p:spPr>
          <a:xfrm>
            <a:off x="1057275" y="3075057"/>
            <a:ext cx="10201275" cy="707886"/>
          </a:xfrm>
          <a:prstGeom prst="rect">
            <a:avLst/>
          </a:prstGeom>
          <a:noFill/>
          <a:ln w="6350">
            <a:solidFill>
              <a:schemeClr val="bg1">
                <a:lumMod val="65000"/>
              </a:schemeClr>
            </a:solidFill>
          </a:ln>
        </p:spPr>
        <p:txBody>
          <a:bodyPr wrap="square" rtlCol="0">
            <a:spAutoFit/>
          </a:bodyPr>
          <a:lstStyle/>
          <a:p>
            <a:r>
              <a:rPr lang="en-US" sz="2000" i="1" dirty="0">
                <a:solidFill>
                  <a:srgbClr val="202122"/>
                </a:solidFill>
                <a:effectLst/>
                <a:latin typeface="Helvetica Neue Light" panose="02000403000000020004" pitchFamily="2" charset="0"/>
                <a:ea typeface="Helvetica Neue Light" panose="02000403000000020004" pitchFamily="2" charset="0"/>
              </a:rPr>
              <a:t>“ Our new Constitution is now established, and has an appearance that promises permanency; but in this world nothing can be said to be certain, except death and taxes.”</a:t>
            </a:r>
            <a:endParaRPr lang="en-US" sz="2000" i="1" dirty="0">
              <a:latin typeface="Helvetica Neue Light" panose="02000403000000020004" pitchFamily="2" charset="0"/>
              <a:ea typeface="Helvetica Neue Light" panose="02000403000000020004" pitchFamily="2" charset="0"/>
            </a:endParaRPr>
          </a:p>
        </p:txBody>
      </p:sp>
      <p:sp>
        <p:nvSpPr>
          <p:cNvPr id="5" name="TextBox 4">
            <a:extLst>
              <a:ext uri="{FF2B5EF4-FFF2-40B4-BE49-F238E27FC236}">
                <a16:creationId xmlns:a16="http://schemas.microsoft.com/office/drawing/2014/main" id="{C16F54C7-DB94-63DC-696E-05D597B56362}"/>
              </a:ext>
            </a:extLst>
          </p:cNvPr>
          <p:cNvSpPr txBox="1"/>
          <p:nvPr/>
        </p:nvSpPr>
        <p:spPr>
          <a:xfrm>
            <a:off x="4629150" y="3905250"/>
            <a:ext cx="6638925" cy="369332"/>
          </a:xfrm>
          <a:prstGeom prst="rect">
            <a:avLst/>
          </a:prstGeom>
          <a:noFill/>
        </p:spPr>
        <p:txBody>
          <a:bodyPr wrap="square" rtlCol="0">
            <a:spAutoFit/>
          </a:bodyPr>
          <a:lstStyle/>
          <a:p>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Benjamin Franklin, in a letter to </a:t>
            </a:r>
            <a:r>
              <a:rPr lang="en-US" b="0" i="1" u="none" strike="noStrike" dirty="0">
                <a:solidFill>
                  <a:srgbClr val="3366CC"/>
                </a:solidFill>
                <a:effectLst/>
                <a:latin typeface="Arial" panose="020B0604020202020204" pitchFamily="34" charset="0"/>
                <a:hlinkClick r:id="rId3" tooltip="Jean-Baptiste Le Roy"/>
              </a:rPr>
              <a:t>Jean-Baptiste Le Roy</a:t>
            </a:r>
            <a:r>
              <a:rPr lang="en-US" b="0" i="1" dirty="0">
                <a:solidFill>
                  <a:srgbClr val="202122"/>
                </a:solidFill>
                <a:effectLst/>
                <a:latin typeface="Arial" panose="020B0604020202020204" pitchFamily="34" charset="0"/>
              </a:rPr>
              <a:t>, 1789</a:t>
            </a:r>
            <a:endParaRPr lang="en-US" dirty="0"/>
          </a:p>
        </p:txBody>
      </p:sp>
      <p:sp>
        <p:nvSpPr>
          <p:cNvPr id="2" name="Footer Placeholder 1">
            <a:extLst>
              <a:ext uri="{FF2B5EF4-FFF2-40B4-BE49-F238E27FC236}">
                <a16:creationId xmlns:a16="http://schemas.microsoft.com/office/drawing/2014/main" id="{BFE03654-E6DE-4EA8-55F0-8ADD4F0787D8}"/>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Tree>
    <p:extLst>
      <p:ext uri="{BB962C8B-B14F-4D97-AF65-F5344CB8AC3E}">
        <p14:creationId xmlns:p14="http://schemas.microsoft.com/office/powerpoint/2010/main" val="164318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D08E4-2730-C69E-D1F8-28F6DB760930}"/>
              </a:ext>
            </a:extLst>
          </p:cNvPr>
          <p:cNvSpPr>
            <a:spLocks noGrp="1"/>
          </p:cNvSpPr>
          <p:nvPr>
            <p:ph type="title"/>
          </p:nvPr>
        </p:nvSpPr>
        <p:spPr>
          <a:xfrm>
            <a:off x="714375" y="356947"/>
            <a:ext cx="6226629" cy="662781"/>
          </a:xfrm>
        </p:spPr>
        <p:txBody>
          <a:bodyPr>
            <a:normAutofit/>
          </a:bodyPr>
          <a:lstStyle/>
          <a:p>
            <a:r>
              <a:rPr lang="en-US" sz="3600" b="1" dirty="0"/>
              <a:t>U.S. Tax 101: Manual Tax Filling</a:t>
            </a:r>
          </a:p>
        </p:txBody>
      </p:sp>
      <p:pic>
        <p:nvPicPr>
          <p:cNvPr id="8" name="Picture 7" descr="A picture containing text, screenshot&#10;&#10;Description automatically generated">
            <a:extLst>
              <a:ext uri="{FF2B5EF4-FFF2-40B4-BE49-F238E27FC236}">
                <a16:creationId xmlns:a16="http://schemas.microsoft.com/office/drawing/2014/main" id="{C4E8ED4A-6556-1B3F-156A-A913F3199DA7}"/>
              </a:ext>
            </a:extLst>
          </p:cNvPr>
          <p:cNvPicPr>
            <a:picLocks noChangeAspect="1"/>
          </p:cNvPicPr>
          <p:nvPr/>
        </p:nvPicPr>
        <p:blipFill>
          <a:blip r:embed="rId3"/>
          <a:stretch>
            <a:fillRect/>
          </a:stretch>
        </p:blipFill>
        <p:spPr>
          <a:xfrm>
            <a:off x="8356580" y="1416163"/>
            <a:ext cx="3329514" cy="4850950"/>
          </a:xfrm>
          <a:prstGeom prst="rect">
            <a:avLst/>
          </a:prstGeom>
        </p:spPr>
      </p:pic>
      <p:pic>
        <p:nvPicPr>
          <p:cNvPr id="10" name="Picture 9" descr="A picture containing text, screenshot, font, number&#10;&#10;Description automatically generated">
            <a:extLst>
              <a:ext uri="{FF2B5EF4-FFF2-40B4-BE49-F238E27FC236}">
                <a16:creationId xmlns:a16="http://schemas.microsoft.com/office/drawing/2014/main" id="{6159906C-3DE3-2C45-814B-571D71468EA9}"/>
              </a:ext>
            </a:extLst>
          </p:cNvPr>
          <p:cNvPicPr>
            <a:picLocks noChangeAspect="1"/>
          </p:cNvPicPr>
          <p:nvPr/>
        </p:nvPicPr>
        <p:blipFill>
          <a:blip r:embed="rId4"/>
          <a:stretch>
            <a:fillRect/>
          </a:stretch>
        </p:blipFill>
        <p:spPr>
          <a:xfrm>
            <a:off x="8762938" y="2365601"/>
            <a:ext cx="3329513" cy="4263401"/>
          </a:xfrm>
          <a:prstGeom prst="rect">
            <a:avLst/>
          </a:prstGeom>
        </p:spPr>
      </p:pic>
      <p:pic>
        <p:nvPicPr>
          <p:cNvPr id="6" name="Picture 5" descr="A person using a calculator and a pen on a paper&#10;&#10;Description automatically generated with low confidence">
            <a:extLst>
              <a:ext uri="{FF2B5EF4-FFF2-40B4-BE49-F238E27FC236}">
                <a16:creationId xmlns:a16="http://schemas.microsoft.com/office/drawing/2014/main" id="{B12FB17A-4525-8D1D-9924-32EF7D809E13}"/>
              </a:ext>
            </a:extLst>
          </p:cNvPr>
          <p:cNvPicPr>
            <a:picLocks noChangeAspect="1"/>
          </p:cNvPicPr>
          <p:nvPr/>
        </p:nvPicPr>
        <p:blipFill>
          <a:blip r:embed="rId5"/>
          <a:stretch>
            <a:fillRect/>
          </a:stretch>
        </p:blipFill>
        <p:spPr>
          <a:xfrm>
            <a:off x="838200" y="2211161"/>
            <a:ext cx="3722459" cy="2328181"/>
          </a:xfrm>
          <a:prstGeom prst="rect">
            <a:avLst/>
          </a:prstGeom>
        </p:spPr>
      </p:pic>
      <p:pic>
        <p:nvPicPr>
          <p:cNvPr id="12" name="Picture 11" descr="A compass on a map&#10;&#10;Description automatically generated with medium confidence">
            <a:extLst>
              <a:ext uri="{FF2B5EF4-FFF2-40B4-BE49-F238E27FC236}">
                <a16:creationId xmlns:a16="http://schemas.microsoft.com/office/drawing/2014/main" id="{41112C0D-28C0-BDF5-03EE-74253B91F643}"/>
              </a:ext>
            </a:extLst>
          </p:cNvPr>
          <p:cNvPicPr>
            <a:picLocks noChangeAspect="1"/>
          </p:cNvPicPr>
          <p:nvPr/>
        </p:nvPicPr>
        <p:blipFill>
          <a:blip r:embed="rId6"/>
          <a:stretch>
            <a:fillRect/>
          </a:stretch>
        </p:blipFill>
        <p:spPr>
          <a:xfrm>
            <a:off x="4961318" y="1750247"/>
            <a:ext cx="3120007" cy="3250007"/>
          </a:xfrm>
          <a:prstGeom prst="rect">
            <a:avLst/>
          </a:prstGeom>
        </p:spPr>
      </p:pic>
      <p:sp>
        <p:nvSpPr>
          <p:cNvPr id="13" name="Right Arrow 12">
            <a:extLst>
              <a:ext uri="{FF2B5EF4-FFF2-40B4-BE49-F238E27FC236}">
                <a16:creationId xmlns:a16="http://schemas.microsoft.com/office/drawing/2014/main" id="{5307B92F-E87B-5810-8504-E9C2D40C4373}"/>
              </a:ext>
            </a:extLst>
          </p:cNvPr>
          <p:cNvSpPr/>
          <p:nvPr/>
        </p:nvSpPr>
        <p:spPr>
          <a:xfrm>
            <a:off x="4600730" y="3211285"/>
            <a:ext cx="495146" cy="435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B6900F63-9D3A-FFBA-679C-6892CBC0BA73}"/>
              </a:ext>
            </a:extLst>
          </p:cNvPr>
          <p:cNvSpPr/>
          <p:nvPr/>
        </p:nvSpPr>
        <p:spPr>
          <a:xfrm>
            <a:off x="7888181" y="3211284"/>
            <a:ext cx="495147" cy="435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483A905-71DE-D312-04D9-79A8418C5FE1}"/>
              </a:ext>
            </a:extLst>
          </p:cNvPr>
          <p:cNvSpPr txBox="1"/>
          <p:nvPr/>
        </p:nvSpPr>
        <p:spPr>
          <a:xfrm>
            <a:off x="8762938" y="1027906"/>
            <a:ext cx="2550906" cy="338554"/>
          </a:xfrm>
          <a:prstGeom prst="rect">
            <a:avLst/>
          </a:prstGeom>
          <a:noFill/>
        </p:spPr>
        <p:txBody>
          <a:bodyPr wrap="square" rtlCol="0">
            <a:spAutoFit/>
          </a:bodyPr>
          <a:lstStyle/>
          <a:p>
            <a:r>
              <a:rPr lang="en-US" sz="1600" b="1" i="1" dirty="0"/>
              <a:t>Publication 596 (EITC)</a:t>
            </a:r>
          </a:p>
        </p:txBody>
      </p:sp>
      <p:sp>
        <p:nvSpPr>
          <p:cNvPr id="17" name="TextBox 16">
            <a:extLst>
              <a:ext uri="{FF2B5EF4-FFF2-40B4-BE49-F238E27FC236}">
                <a16:creationId xmlns:a16="http://schemas.microsoft.com/office/drawing/2014/main" id="{FADD449A-0129-C418-4A77-041C1761A703}"/>
              </a:ext>
            </a:extLst>
          </p:cNvPr>
          <p:cNvSpPr txBox="1"/>
          <p:nvPr/>
        </p:nvSpPr>
        <p:spPr>
          <a:xfrm>
            <a:off x="8708508" y="3428999"/>
            <a:ext cx="2359386" cy="584775"/>
          </a:xfrm>
          <a:prstGeom prst="rect">
            <a:avLst/>
          </a:prstGeom>
          <a:noFill/>
        </p:spPr>
        <p:txBody>
          <a:bodyPr wrap="square">
            <a:spAutoFit/>
          </a:bodyPr>
          <a:lstStyle/>
          <a:p>
            <a:r>
              <a:rPr lang="en-US" sz="1600" b="1" i="1" dirty="0"/>
              <a:t>Schedule </a:t>
            </a:r>
          </a:p>
          <a:p>
            <a:r>
              <a:rPr lang="en-US" sz="1600" b="1" i="1" dirty="0"/>
              <a:t>8812</a:t>
            </a:r>
          </a:p>
        </p:txBody>
      </p:sp>
      <p:sp>
        <p:nvSpPr>
          <p:cNvPr id="3" name="Footer Placeholder 2">
            <a:extLst>
              <a:ext uri="{FF2B5EF4-FFF2-40B4-BE49-F238E27FC236}">
                <a16:creationId xmlns:a16="http://schemas.microsoft.com/office/drawing/2014/main" id="{0A37DBD5-3734-5D8A-7BAA-E1A010BF78B3}"/>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Tree>
    <p:extLst>
      <p:ext uri="{BB962C8B-B14F-4D97-AF65-F5344CB8AC3E}">
        <p14:creationId xmlns:p14="http://schemas.microsoft.com/office/powerpoint/2010/main" val="26839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7129-4E1A-ADA0-635C-A25AFDF6D0FD}"/>
              </a:ext>
            </a:extLst>
          </p:cNvPr>
          <p:cNvSpPr>
            <a:spLocks noGrp="1"/>
          </p:cNvSpPr>
          <p:nvPr>
            <p:ph type="title"/>
          </p:nvPr>
        </p:nvSpPr>
        <p:spPr/>
        <p:txBody>
          <a:bodyPr>
            <a:normAutofit/>
          </a:bodyPr>
          <a:lstStyle/>
          <a:p>
            <a:r>
              <a:rPr lang="en-US" sz="3600" b="1" dirty="0"/>
              <a:t>Tax Preparation Software (US-based)</a:t>
            </a:r>
          </a:p>
        </p:txBody>
      </p:sp>
      <p:pic>
        <p:nvPicPr>
          <p:cNvPr id="5" name="Picture 4" descr="A picture containing text, brand, flyer, label&#10;&#10;Description automatically generated">
            <a:extLst>
              <a:ext uri="{FF2B5EF4-FFF2-40B4-BE49-F238E27FC236}">
                <a16:creationId xmlns:a16="http://schemas.microsoft.com/office/drawing/2014/main" id="{40BFE0F7-E804-65AF-3145-937DD857CFBC}"/>
              </a:ext>
            </a:extLst>
          </p:cNvPr>
          <p:cNvPicPr>
            <a:picLocks noChangeAspect="1"/>
          </p:cNvPicPr>
          <p:nvPr/>
        </p:nvPicPr>
        <p:blipFill>
          <a:blip r:embed="rId3"/>
          <a:stretch>
            <a:fillRect/>
          </a:stretch>
        </p:blipFill>
        <p:spPr>
          <a:xfrm>
            <a:off x="707573" y="2206221"/>
            <a:ext cx="6281964" cy="4043031"/>
          </a:xfrm>
          <a:prstGeom prst="rect">
            <a:avLst/>
          </a:prstGeom>
        </p:spPr>
      </p:pic>
      <p:pic>
        <p:nvPicPr>
          <p:cNvPr id="15" name="Picture 14" descr="A close-up of a tax solution&#10;&#10;Description automatically generated with low confidence">
            <a:extLst>
              <a:ext uri="{FF2B5EF4-FFF2-40B4-BE49-F238E27FC236}">
                <a16:creationId xmlns:a16="http://schemas.microsoft.com/office/drawing/2014/main" id="{89256A4E-3608-0A84-A36C-A0B7A76C0A90}"/>
              </a:ext>
            </a:extLst>
          </p:cNvPr>
          <p:cNvPicPr>
            <a:picLocks noChangeAspect="1"/>
          </p:cNvPicPr>
          <p:nvPr/>
        </p:nvPicPr>
        <p:blipFill>
          <a:blip r:embed="rId4"/>
          <a:stretch>
            <a:fillRect/>
          </a:stretch>
        </p:blipFill>
        <p:spPr>
          <a:xfrm>
            <a:off x="1324904" y="2748078"/>
            <a:ext cx="5315381" cy="1607626"/>
          </a:xfrm>
          <a:prstGeom prst="rect">
            <a:avLst/>
          </a:prstGeom>
        </p:spPr>
      </p:pic>
      <p:grpSp>
        <p:nvGrpSpPr>
          <p:cNvPr id="20" name="Group 19">
            <a:extLst>
              <a:ext uri="{FF2B5EF4-FFF2-40B4-BE49-F238E27FC236}">
                <a16:creationId xmlns:a16="http://schemas.microsoft.com/office/drawing/2014/main" id="{59147427-739B-6A6C-9449-3C3682DEE19D}"/>
              </a:ext>
            </a:extLst>
          </p:cNvPr>
          <p:cNvGrpSpPr/>
          <p:nvPr/>
        </p:nvGrpSpPr>
        <p:grpSpPr>
          <a:xfrm>
            <a:off x="7396656" y="2355643"/>
            <a:ext cx="4180114" cy="1069173"/>
            <a:chOff x="7543800" y="2355643"/>
            <a:chExt cx="4180114" cy="1069173"/>
          </a:xfrm>
        </p:grpSpPr>
        <p:sp>
          <p:nvSpPr>
            <p:cNvPr id="6" name="Oval 5">
              <a:extLst>
                <a:ext uri="{FF2B5EF4-FFF2-40B4-BE49-F238E27FC236}">
                  <a16:creationId xmlns:a16="http://schemas.microsoft.com/office/drawing/2014/main" id="{6EE5CB85-6EF4-E0DD-AB8D-2753B26A395F}"/>
                </a:ext>
              </a:extLst>
            </p:cNvPr>
            <p:cNvSpPr/>
            <p:nvPr/>
          </p:nvSpPr>
          <p:spPr>
            <a:xfrm>
              <a:off x="7543800" y="2449286"/>
              <a:ext cx="228600" cy="2394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A42136-3590-F889-0D92-661896673844}"/>
                </a:ext>
              </a:extLst>
            </p:cNvPr>
            <p:cNvSpPr/>
            <p:nvPr/>
          </p:nvSpPr>
          <p:spPr>
            <a:xfrm>
              <a:off x="7543800" y="3131684"/>
              <a:ext cx="228600" cy="2394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D576A44-2EAA-83C4-3956-D13E281BA4C1}"/>
                </a:ext>
              </a:extLst>
            </p:cNvPr>
            <p:cNvSpPr txBox="1"/>
            <p:nvPr/>
          </p:nvSpPr>
          <p:spPr>
            <a:xfrm>
              <a:off x="7957457" y="3055484"/>
              <a:ext cx="3766457" cy="369332"/>
            </a:xfrm>
            <a:prstGeom prst="rect">
              <a:avLst/>
            </a:prstGeom>
            <a:noFill/>
          </p:spPr>
          <p:txBody>
            <a:bodyPr wrap="square" rtlCol="0">
              <a:spAutoFit/>
            </a:bodyPr>
            <a:lstStyle/>
            <a:p>
              <a:r>
                <a:rPr lang="en-US" dirty="0"/>
                <a:t>11.2 billion dollars industry </a:t>
              </a:r>
            </a:p>
          </p:txBody>
        </p:sp>
        <p:sp>
          <p:nvSpPr>
            <p:cNvPr id="12" name="TextBox 11">
              <a:extLst>
                <a:ext uri="{FF2B5EF4-FFF2-40B4-BE49-F238E27FC236}">
                  <a16:creationId xmlns:a16="http://schemas.microsoft.com/office/drawing/2014/main" id="{F54C06CD-CA14-B660-D498-91531FC0440B}"/>
                </a:ext>
              </a:extLst>
            </p:cNvPr>
            <p:cNvSpPr txBox="1"/>
            <p:nvPr/>
          </p:nvSpPr>
          <p:spPr>
            <a:xfrm>
              <a:off x="7946570" y="2355643"/>
              <a:ext cx="3766457" cy="369332"/>
            </a:xfrm>
            <a:prstGeom prst="rect">
              <a:avLst/>
            </a:prstGeom>
            <a:noFill/>
          </p:spPr>
          <p:txBody>
            <a:bodyPr wrap="square" rtlCol="0">
              <a:spAutoFit/>
            </a:bodyPr>
            <a:lstStyle/>
            <a:p>
              <a:r>
                <a:rPr lang="en-US" dirty="0"/>
                <a:t>72 million tax returns via software</a:t>
              </a:r>
            </a:p>
          </p:txBody>
        </p:sp>
      </p:grpSp>
      <p:grpSp>
        <p:nvGrpSpPr>
          <p:cNvPr id="8" name="Group 7">
            <a:extLst>
              <a:ext uri="{FF2B5EF4-FFF2-40B4-BE49-F238E27FC236}">
                <a16:creationId xmlns:a16="http://schemas.microsoft.com/office/drawing/2014/main" id="{B5987E46-310F-CC7B-36D9-19DDC504A71D}"/>
              </a:ext>
            </a:extLst>
          </p:cNvPr>
          <p:cNvGrpSpPr/>
          <p:nvPr/>
        </p:nvGrpSpPr>
        <p:grpSpPr>
          <a:xfrm>
            <a:off x="7396656" y="3749158"/>
            <a:ext cx="4763814" cy="369332"/>
            <a:chOff x="7543800" y="3749158"/>
            <a:chExt cx="4763814" cy="369332"/>
          </a:xfrm>
        </p:grpSpPr>
        <p:sp>
          <p:nvSpPr>
            <p:cNvPr id="3" name="TextBox 2">
              <a:extLst>
                <a:ext uri="{FF2B5EF4-FFF2-40B4-BE49-F238E27FC236}">
                  <a16:creationId xmlns:a16="http://schemas.microsoft.com/office/drawing/2014/main" id="{D5A7EC3D-E278-F92C-776D-8222574A1CB5}"/>
                </a:ext>
              </a:extLst>
            </p:cNvPr>
            <p:cNvSpPr txBox="1"/>
            <p:nvPr/>
          </p:nvSpPr>
          <p:spPr>
            <a:xfrm>
              <a:off x="7957457" y="3749158"/>
              <a:ext cx="4350157" cy="369332"/>
            </a:xfrm>
            <a:prstGeom prst="rect">
              <a:avLst/>
            </a:prstGeom>
            <a:noFill/>
          </p:spPr>
          <p:txBody>
            <a:bodyPr wrap="square" rtlCol="0">
              <a:spAutoFit/>
            </a:bodyPr>
            <a:lstStyle/>
            <a:p>
              <a:r>
                <a:rPr lang="en-US" dirty="0"/>
                <a:t>Free (Open-source) options for low-income</a:t>
              </a:r>
            </a:p>
          </p:txBody>
        </p:sp>
        <p:sp>
          <p:nvSpPr>
            <p:cNvPr id="7" name="Oval 6">
              <a:extLst>
                <a:ext uri="{FF2B5EF4-FFF2-40B4-BE49-F238E27FC236}">
                  <a16:creationId xmlns:a16="http://schemas.microsoft.com/office/drawing/2014/main" id="{A488F8A4-3305-A649-BC1C-6D1F78066E25}"/>
                </a:ext>
              </a:extLst>
            </p:cNvPr>
            <p:cNvSpPr/>
            <p:nvPr/>
          </p:nvSpPr>
          <p:spPr>
            <a:xfrm>
              <a:off x="7543800" y="3803876"/>
              <a:ext cx="228600" cy="2394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114C72C9-E7B1-C684-1902-A24B9BA82D81}"/>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pic>
        <p:nvPicPr>
          <p:cNvPr id="17" name="Picture 16" descr="A picture containing font, logo, graphics, text&#10;&#10;Description automatically generated">
            <a:extLst>
              <a:ext uri="{FF2B5EF4-FFF2-40B4-BE49-F238E27FC236}">
                <a16:creationId xmlns:a16="http://schemas.microsoft.com/office/drawing/2014/main" id="{C00CDB09-D6B9-89AE-3358-82E6D5F4AF19}"/>
              </a:ext>
            </a:extLst>
          </p:cNvPr>
          <p:cNvPicPr>
            <a:picLocks noChangeAspect="1"/>
          </p:cNvPicPr>
          <p:nvPr/>
        </p:nvPicPr>
        <p:blipFill>
          <a:blip r:embed="rId5"/>
          <a:stretch>
            <a:fillRect/>
          </a:stretch>
        </p:blipFill>
        <p:spPr>
          <a:xfrm>
            <a:off x="3261736" y="1703586"/>
            <a:ext cx="3256404" cy="1057918"/>
          </a:xfrm>
          <a:prstGeom prst="rect">
            <a:avLst/>
          </a:prstGeom>
        </p:spPr>
      </p:pic>
    </p:spTree>
    <p:extLst>
      <p:ext uri="{BB962C8B-B14F-4D97-AF65-F5344CB8AC3E}">
        <p14:creationId xmlns:p14="http://schemas.microsoft.com/office/powerpoint/2010/main" val="46282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880300-64AE-B9F6-62E1-463651AC80EF}"/>
              </a:ext>
            </a:extLst>
          </p:cNvPr>
          <p:cNvPicPr>
            <a:picLocks noGrp="1" noChangeAspect="1"/>
          </p:cNvPicPr>
          <p:nvPr>
            <p:ph idx="1"/>
          </p:nvPr>
        </p:nvPicPr>
        <p:blipFill>
          <a:blip r:embed="rId3"/>
          <a:stretch>
            <a:fillRect/>
          </a:stretch>
        </p:blipFill>
        <p:spPr>
          <a:xfrm>
            <a:off x="2128157" y="2428319"/>
            <a:ext cx="7935686" cy="1832861"/>
          </a:xfrm>
        </p:spPr>
      </p:pic>
      <p:sp>
        <p:nvSpPr>
          <p:cNvPr id="2" name="Footer Placeholder 1">
            <a:extLst>
              <a:ext uri="{FF2B5EF4-FFF2-40B4-BE49-F238E27FC236}">
                <a16:creationId xmlns:a16="http://schemas.microsoft.com/office/drawing/2014/main" id="{D0513D81-8C54-C806-66A6-2B799D12E170}"/>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Tree>
    <p:extLst>
      <p:ext uri="{BB962C8B-B14F-4D97-AF65-F5344CB8AC3E}">
        <p14:creationId xmlns:p14="http://schemas.microsoft.com/office/powerpoint/2010/main" val="961106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0FFC-520C-5083-C015-F12AFC3C4BEB}"/>
              </a:ext>
            </a:extLst>
          </p:cNvPr>
          <p:cNvSpPr>
            <a:spLocks noGrp="1"/>
          </p:cNvSpPr>
          <p:nvPr>
            <p:ph type="title"/>
          </p:nvPr>
        </p:nvSpPr>
        <p:spPr/>
        <p:txBody>
          <a:bodyPr>
            <a:normAutofit/>
          </a:bodyPr>
          <a:lstStyle/>
          <a:p>
            <a:r>
              <a:rPr lang="en-US" sz="3600" b="1" dirty="0"/>
              <a:t>Accountable Tax Software</a:t>
            </a:r>
          </a:p>
        </p:txBody>
      </p:sp>
      <p:sp>
        <p:nvSpPr>
          <p:cNvPr id="3" name="Content Placeholder 2">
            <a:extLst>
              <a:ext uri="{FF2B5EF4-FFF2-40B4-BE49-F238E27FC236}">
                <a16:creationId xmlns:a16="http://schemas.microsoft.com/office/drawing/2014/main" id="{7F471F5A-88FD-3792-FD48-6DF3FECB5669}"/>
              </a:ext>
            </a:extLst>
          </p:cNvPr>
          <p:cNvSpPr>
            <a:spLocks noGrp="1"/>
          </p:cNvSpPr>
          <p:nvPr>
            <p:ph idx="1"/>
          </p:nvPr>
        </p:nvSpPr>
        <p:spPr>
          <a:xfrm>
            <a:off x="838200" y="1825624"/>
            <a:ext cx="11181347" cy="4406733"/>
          </a:xfrm>
        </p:spPr>
        <p:txBody>
          <a:bodyPr>
            <a:normAutofit/>
          </a:bodyPr>
          <a:lstStyle/>
          <a:p>
            <a:r>
              <a:rPr lang="en-US" dirty="0"/>
              <a:t>Comply with laws, regulations, or public policies as they evolve over time. </a:t>
            </a:r>
          </a:p>
          <a:p>
            <a:endParaRPr lang="en-US" sz="2400" dirty="0"/>
          </a:p>
          <a:p>
            <a:r>
              <a:rPr lang="en-US" dirty="0"/>
              <a:t>Approaches for Accountability of Software </a:t>
            </a:r>
          </a:p>
          <a:p>
            <a:pPr lvl="1"/>
            <a:endParaRPr lang="en-US" dirty="0"/>
          </a:p>
          <a:p>
            <a:pPr lvl="1"/>
            <a:r>
              <a:rPr lang="en-US" dirty="0"/>
              <a:t>Formal verification to ensure compliance;</a:t>
            </a:r>
          </a:p>
          <a:p>
            <a:pPr lvl="1"/>
            <a:endParaRPr lang="en-US" i="0" dirty="0">
              <a:solidFill>
                <a:srgbClr val="000000"/>
              </a:solidFill>
              <a:effectLst/>
            </a:endParaRPr>
          </a:p>
          <a:p>
            <a:pPr lvl="1"/>
            <a:r>
              <a:rPr lang="en-US" i="0" dirty="0">
                <a:solidFill>
                  <a:srgbClr val="000000"/>
                </a:solidFill>
                <a:effectLst/>
              </a:rPr>
              <a:t>Methodologies for software design, development, and maintenance; and</a:t>
            </a:r>
          </a:p>
          <a:p>
            <a:pPr lvl="1"/>
            <a:endParaRPr lang="en-US" i="0" dirty="0">
              <a:solidFill>
                <a:srgbClr val="000000"/>
              </a:solidFill>
              <a:effectLst/>
            </a:endParaRPr>
          </a:p>
          <a:p>
            <a:pPr lvl="1"/>
            <a:r>
              <a:rPr lang="en-US" i="0" dirty="0">
                <a:solidFill>
                  <a:srgbClr val="000000"/>
                </a:solidFill>
                <a:effectLst/>
              </a:rPr>
              <a:t>Specification and reasoning about software compliance and accountability. </a:t>
            </a:r>
          </a:p>
          <a:p>
            <a:pPr lvl="1"/>
            <a:endParaRPr lang="en-US" dirty="0"/>
          </a:p>
          <a:p>
            <a:pPr lvl="1"/>
            <a:endParaRPr lang="en-US" dirty="0"/>
          </a:p>
        </p:txBody>
      </p:sp>
      <p:sp>
        <p:nvSpPr>
          <p:cNvPr id="4" name="TextBox 3">
            <a:extLst>
              <a:ext uri="{FF2B5EF4-FFF2-40B4-BE49-F238E27FC236}">
                <a16:creationId xmlns:a16="http://schemas.microsoft.com/office/drawing/2014/main" id="{16BB3A6A-10D1-A6CC-900E-A77939502454}"/>
              </a:ext>
            </a:extLst>
          </p:cNvPr>
          <p:cNvSpPr txBox="1"/>
          <p:nvPr/>
        </p:nvSpPr>
        <p:spPr>
          <a:xfrm>
            <a:off x="481260" y="6347660"/>
            <a:ext cx="10772275" cy="338554"/>
          </a:xfrm>
          <a:prstGeom prst="rect">
            <a:avLst/>
          </a:prstGeom>
          <a:noFill/>
        </p:spPr>
        <p:txBody>
          <a:bodyPr wrap="square" rtlCol="0">
            <a:spAutoFit/>
          </a:bodyPr>
          <a:lstStyle/>
          <a:p>
            <a:pPr algn="ctr"/>
            <a:r>
              <a:rPr lang="en-US" sz="1600" dirty="0"/>
              <a:t>See solicitation for </a:t>
            </a:r>
            <a:r>
              <a:rPr lang="en-US" sz="1600" i="1" dirty="0"/>
              <a:t>Designing Accountable Software Systems </a:t>
            </a:r>
            <a:r>
              <a:rPr lang="en-US" sz="1600" dirty="0"/>
              <a:t>(DASS): </a:t>
            </a:r>
            <a:r>
              <a:rPr lang="en-US" sz="1600" dirty="0">
                <a:hlinkClick r:id="rId3"/>
              </a:rPr>
              <a:t>https://www.nsf.gov/pubs/2022/nsf22512/nsf22512.htm</a:t>
            </a:r>
            <a:r>
              <a:rPr lang="en-US" sz="1600" dirty="0"/>
              <a:t> </a:t>
            </a:r>
          </a:p>
        </p:txBody>
      </p:sp>
    </p:spTree>
    <p:extLst>
      <p:ext uri="{BB962C8B-B14F-4D97-AF65-F5344CB8AC3E}">
        <p14:creationId xmlns:p14="http://schemas.microsoft.com/office/powerpoint/2010/main" val="310264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3" presetClass="emph" presetSubtype="2" fill="hold" nodeType="withEffect">
                                  <p:stCondLst>
                                    <p:cond delay="0"/>
                                  </p:stCondLst>
                                  <p:childTnLst>
                                    <p:animClr clrSpc="rgb" dir="cw">
                                      <p:cBhvr override="childStyle">
                                        <p:cTn id="20" dur="500" fill="hold"/>
                                        <p:tgtEl>
                                          <p:spTgt spid="3">
                                            <p:txEl>
                                              <p:pRg st="8" end="8"/>
                                            </p:txEl>
                                          </p:spTgt>
                                        </p:tgtEl>
                                        <p:attrNameLst>
                                          <p:attrName>style.color</p:attrName>
                                        </p:attrNameLst>
                                      </p:cBhvr>
                                      <p:to>
                                        <a:srgbClr val="F22A3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043E4-D430-51C5-33A1-4D9AD4F2CCF9}"/>
              </a:ext>
            </a:extLst>
          </p:cNvPr>
          <p:cNvSpPr>
            <a:spLocks noGrp="1"/>
          </p:cNvSpPr>
          <p:nvPr>
            <p:ph type="title"/>
          </p:nvPr>
        </p:nvSpPr>
        <p:spPr/>
        <p:txBody>
          <a:bodyPr>
            <a:normAutofit/>
          </a:bodyPr>
          <a:lstStyle/>
          <a:p>
            <a:r>
              <a:rPr lang="en-US" sz="3600" b="1" dirty="0"/>
              <a:t>Challenges</a:t>
            </a:r>
          </a:p>
        </p:txBody>
      </p:sp>
      <p:sp>
        <p:nvSpPr>
          <p:cNvPr id="3" name="Content Placeholder 2">
            <a:extLst>
              <a:ext uri="{FF2B5EF4-FFF2-40B4-BE49-F238E27FC236}">
                <a16:creationId xmlns:a16="http://schemas.microsoft.com/office/drawing/2014/main" id="{7F13348F-4B21-E0F3-5288-E168EF61CB96}"/>
              </a:ext>
            </a:extLst>
          </p:cNvPr>
          <p:cNvSpPr>
            <a:spLocks noGrp="1"/>
          </p:cNvSpPr>
          <p:nvPr>
            <p:ph idx="1"/>
          </p:nvPr>
        </p:nvSpPr>
        <p:spPr>
          <a:xfrm>
            <a:off x="838200" y="1825625"/>
            <a:ext cx="10515600" cy="4297774"/>
          </a:xfrm>
        </p:spPr>
        <p:txBody>
          <a:bodyPr>
            <a:normAutofit/>
          </a:bodyPr>
          <a:lstStyle/>
          <a:p>
            <a:r>
              <a:rPr lang="en-US" sz="2400" b="1" dirty="0"/>
              <a:t>Absence of Oracle</a:t>
            </a:r>
          </a:p>
          <a:p>
            <a:pPr lvl="1"/>
            <a:r>
              <a:rPr lang="en-US" sz="2000" dirty="0"/>
              <a:t>Given a taxpayer profile, the ground truth for the tax returns, eligibilities, and credits are not known a prior even for the tax experts;</a:t>
            </a:r>
          </a:p>
          <a:p>
            <a:endParaRPr lang="en-US" sz="2400" b="1" dirty="0"/>
          </a:p>
          <a:p>
            <a:r>
              <a:rPr lang="en-US" sz="2400" b="1" dirty="0"/>
              <a:t>Lack of Trustworthy Dataset</a:t>
            </a:r>
          </a:p>
          <a:p>
            <a:pPr lvl="1"/>
            <a:r>
              <a:rPr lang="en-US" sz="2000" dirty="0"/>
              <a:t>Due to obvious privacy and legal concerns; and</a:t>
            </a:r>
          </a:p>
          <a:p>
            <a:endParaRPr lang="en-US" sz="2400" b="1" dirty="0"/>
          </a:p>
          <a:p>
            <a:r>
              <a:rPr lang="en-US" sz="2400" b="1" dirty="0"/>
              <a:t>Computationally difficult</a:t>
            </a:r>
          </a:p>
          <a:p>
            <a:pPr lvl="1"/>
            <a:r>
              <a:rPr lang="en-US" sz="2000" dirty="0"/>
              <a:t>Finding similar tax profiles is hard (scale, notion of similarity, </a:t>
            </a:r>
            <a:r>
              <a:rPr lang="en-US" sz="2000" dirty="0" err="1"/>
              <a:t>etc</a:t>
            </a:r>
            <a:r>
              <a:rPr lang="en-US" sz="2000" dirty="0"/>
              <a:t>).</a:t>
            </a:r>
          </a:p>
          <a:p>
            <a:endParaRPr lang="en-US" sz="2400" dirty="0"/>
          </a:p>
        </p:txBody>
      </p:sp>
      <p:sp>
        <p:nvSpPr>
          <p:cNvPr id="4" name="Footer Placeholder 3">
            <a:extLst>
              <a:ext uri="{FF2B5EF4-FFF2-40B4-BE49-F238E27FC236}">
                <a16:creationId xmlns:a16="http://schemas.microsoft.com/office/drawing/2014/main" id="{F1619F89-1227-2696-4D16-11119CACAD66}"/>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Tree>
    <p:extLst>
      <p:ext uri="{BB962C8B-B14F-4D97-AF65-F5344CB8AC3E}">
        <p14:creationId xmlns:p14="http://schemas.microsoft.com/office/powerpoint/2010/main" val="4219963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39871-5E7F-F2C8-170E-8753541EDB06}"/>
              </a:ext>
            </a:extLst>
          </p:cNvPr>
          <p:cNvSpPr>
            <a:spLocks noGrp="1"/>
          </p:cNvSpPr>
          <p:nvPr>
            <p:ph type="title"/>
          </p:nvPr>
        </p:nvSpPr>
        <p:spPr/>
        <p:txBody>
          <a:bodyPr>
            <a:normAutofit/>
          </a:bodyPr>
          <a:lstStyle/>
          <a:p>
            <a:r>
              <a:rPr lang="en-US" sz="3600" b="1" dirty="0"/>
              <a:t>Differential Debugging of Tax Software</a:t>
            </a:r>
          </a:p>
        </p:txBody>
      </p:sp>
      <p:sp>
        <p:nvSpPr>
          <p:cNvPr id="3" name="Content Placeholder 2">
            <a:extLst>
              <a:ext uri="{FF2B5EF4-FFF2-40B4-BE49-F238E27FC236}">
                <a16:creationId xmlns:a16="http://schemas.microsoft.com/office/drawing/2014/main" id="{3264EA37-54C9-2640-C023-53EDCDC29720}"/>
              </a:ext>
            </a:extLst>
          </p:cNvPr>
          <p:cNvSpPr>
            <a:spLocks noGrp="1"/>
          </p:cNvSpPr>
          <p:nvPr>
            <p:ph idx="1"/>
          </p:nvPr>
        </p:nvSpPr>
        <p:spPr>
          <a:xfrm>
            <a:off x="838200" y="1825625"/>
            <a:ext cx="11222620" cy="4351338"/>
          </a:xfrm>
        </p:spPr>
        <p:txBody>
          <a:bodyPr/>
          <a:lstStyle/>
          <a:p>
            <a:r>
              <a:rPr lang="en-US" b="1" dirty="0"/>
              <a:t>Observation 1</a:t>
            </a:r>
            <a:r>
              <a:rPr lang="en-US" dirty="0"/>
              <a:t>:</a:t>
            </a:r>
          </a:p>
          <a:p>
            <a:pPr lvl="1"/>
            <a:r>
              <a:rPr lang="en-US" dirty="0"/>
              <a:t>Tax law adheres to the principles of ``common’’ law; </a:t>
            </a:r>
          </a:p>
          <a:p>
            <a:pPr lvl="1"/>
            <a:r>
              <a:rPr lang="en-US" dirty="0"/>
              <a:t>It implements the legal doctrine of precedent; hence,</a:t>
            </a:r>
          </a:p>
          <a:p>
            <a:pPr lvl="1"/>
            <a:r>
              <a:rPr lang="en-US" dirty="0"/>
              <a:t>Similar cases must follow similar rulings.</a:t>
            </a:r>
          </a:p>
          <a:p>
            <a:endParaRPr lang="en-US" dirty="0"/>
          </a:p>
          <a:p>
            <a:r>
              <a:rPr lang="en-US" b="1" dirty="0"/>
              <a:t>Observation 2</a:t>
            </a:r>
            <a:r>
              <a:rPr lang="en-US" dirty="0"/>
              <a:t>:</a:t>
            </a:r>
          </a:p>
          <a:p>
            <a:pPr lvl="1"/>
            <a:r>
              <a:rPr lang="en-US" i="1" dirty="0"/>
              <a:t>Horizontal equity</a:t>
            </a:r>
            <a:r>
              <a:rPr lang="en-US" dirty="0"/>
              <a:t> in taxation: relation between similarly situated tax-payers;</a:t>
            </a:r>
          </a:p>
          <a:p>
            <a:pPr lvl="1"/>
            <a:r>
              <a:rPr lang="en-US" i="1" dirty="0"/>
              <a:t>Vertical equity</a:t>
            </a:r>
            <a:r>
              <a:rPr lang="en-US" dirty="0"/>
              <a:t> in taxation: relation between taxpayers in different income buckets </a:t>
            </a:r>
          </a:p>
        </p:txBody>
      </p:sp>
      <p:sp>
        <p:nvSpPr>
          <p:cNvPr id="4" name="TextBox 3">
            <a:extLst>
              <a:ext uri="{FF2B5EF4-FFF2-40B4-BE49-F238E27FC236}">
                <a16:creationId xmlns:a16="http://schemas.microsoft.com/office/drawing/2014/main" id="{FF2532F6-F5F1-8E05-D438-6CD6A699BE0E}"/>
              </a:ext>
            </a:extLst>
          </p:cNvPr>
          <p:cNvSpPr txBox="1"/>
          <p:nvPr/>
        </p:nvSpPr>
        <p:spPr>
          <a:xfrm>
            <a:off x="2500132" y="5798916"/>
            <a:ext cx="184731" cy="369332"/>
          </a:xfrm>
          <a:prstGeom prst="rect">
            <a:avLst/>
          </a:prstGeom>
          <a:noFill/>
        </p:spPr>
        <p:txBody>
          <a:bodyPr wrap="none" rtlCol="0">
            <a:spAutoFit/>
          </a:bodyPr>
          <a:lstStyle/>
          <a:p>
            <a:endParaRPr lang="en-US" dirty="0"/>
          </a:p>
        </p:txBody>
      </p:sp>
      <p:sp>
        <p:nvSpPr>
          <p:cNvPr id="5" name="Footer Placeholder 4">
            <a:extLst>
              <a:ext uri="{FF2B5EF4-FFF2-40B4-BE49-F238E27FC236}">
                <a16:creationId xmlns:a16="http://schemas.microsoft.com/office/drawing/2014/main" id="{ADD4736F-E7E5-0AD8-44F2-3A12A04FFAB0}"/>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Tree>
    <p:extLst>
      <p:ext uri="{BB962C8B-B14F-4D97-AF65-F5344CB8AC3E}">
        <p14:creationId xmlns:p14="http://schemas.microsoft.com/office/powerpoint/2010/main" val="49868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AD64-309D-207B-E4F6-BBCFA7BEB63D}"/>
              </a:ext>
            </a:extLst>
          </p:cNvPr>
          <p:cNvSpPr>
            <a:spLocks noGrp="1"/>
          </p:cNvSpPr>
          <p:nvPr>
            <p:ph type="title"/>
          </p:nvPr>
        </p:nvSpPr>
        <p:spPr/>
        <p:txBody>
          <a:bodyPr/>
          <a:lstStyle/>
          <a:p>
            <a:r>
              <a:rPr lang="en-US" sz="4400" b="1" dirty="0"/>
              <a:t>Equity in Tax Domain Goes Beyond Software</a:t>
            </a:r>
            <a:endParaRPr lang="en-US" b="1" dirty="0"/>
          </a:p>
        </p:txBody>
      </p:sp>
      <p:sp>
        <p:nvSpPr>
          <p:cNvPr id="4" name="Footer Placeholder 3">
            <a:extLst>
              <a:ext uri="{FF2B5EF4-FFF2-40B4-BE49-F238E27FC236}">
                <a16:creationId xmlns:a16="http://schemas.microsoft.com/office/drawing/2014/main" id="{D755E590-39AB-5403-D1C5-84E9A591E32E}"/>
              </a:ext>
            </a:extLst>
          </p:cNvPr>
          <p:cNvSpPr>
            <a:spLocks noGrp="1"/>
          </p:cNvSpPr>
          <p:nvPr>
            <p:ph type="ftr" sz="quarter" idx="11"/>
          </p:nvPr>
        </p:nvSpPr>
        <p:spPr/>
        <p:txBody>
          <a:bodyPr/>
          <a:lstStyle/>
          <a:p>
            <a:r>
              <a:rPr lang="en-US"/>
              <a:t>Metamorphic Testing and Debugging</a:t>
            </a:r>
            <a:br>
              <a:rPr lang="en-US"/>
            </a:br>
            <a:r>
              <a:rPr lang="en-US"/>
              <a:t>of Tax Preparation Software (ICSE-SEIS 2023)</a:t>
            </a:r>
          </a:p>
        </p:txBody>
      </p:sp>
      <p:sp>
        <p:nvSpPr>
          <p:cNvPr id="9" name="TextBox 8">
            <a:extLst>
              <a:ext uri="{FF2B5EF4-FFF2-40B4-BE49-F238E27FC236}">
                <a16:creationId xmlns:a16="http://schemas.microsoft.com/office/drawing/2014/main" id="{E5EE6E8B-7F68-0B93-DFF6-303E5D117289}"/>
              </a:ext>
            </a:extLst>
          </p:cNvPr>
          <p:cNvSpPr txBox="1"/>
          <p:nvPr/>
        </p:nvSpPr>
        <p:spPr>
          <a:xfrm>
            <a:off x="4680859" y="4963839"/>
            <a:ext cx="2830282" cy="369332"/>
          </a:xfrm>
          <a:prstGeom prst="rect">
            <a:avLst/>
          </a:prstGeom>
          <a:noFill/>
        </p:spPr>
        <p:txBody>
          <a:bodyPr wrap="square" rtlCol="0">
            <a:spAutoFit/>
          </a:bodyPr>
          <a:lstStyle/>
          <a:p>
            <a:r>
              <a:rPr lang="en-US" i="0" dirty="0">
                <a:solidFill>
                  <a:srgbClr val="374151"/>
                </a:solidFill>
                <a:effectLst/>
                <a:latin typeface="Söhne"/>
              </a:rPr>
              <a:t>Racial Bias in IRS Tax Audits </a:t>
            </a:r>
            <a:endParaRPr lang="en-US" dirty="0"/>
          </a:p>
        </p:txBody>
      </p:sp>
      <p:grpSp>
        <p:nvGrpSpPr>
          <p:cNvPr id="10" name="Group 9">
            <a:extLst>
              <a:ext uri="{FF2B5EF4-FFF2-40B4-BE49-F238E27FC236}">
                <a16:creationId xmlns:a16="http://schemas.microsoft.com/office/drawing/2014/main" id="{3D11F87E-79E5-2917-91C8-BF5A7942DFDB}"/>
              </a:ext>
            </a:extLst>
          </p:cNvPr>
          <p:cNvGrpSpPr/>
          <p:nvPr/>
        </p:nvGrpSpPr>
        <p:grpSpPr>
          <a:xfrm>
            <a:off x="4334948" y="1881941"/>
            <a:ext cx="3522104" cy="2983949"/>
            <a:chOff x="6977960" y="2161977"/>
            <a:chExt cx="2580710" cy="2132568"/>
          </a:xfrm>
        </p:grpSpPr>
        <p:pic>
          <p:nvPicPr>
            <p:cNvPr id="11" name="Picture 2" descr="A card reads: &quot;Black Americans Face More Audit Scrutiny, IRS Acknowledges: Black taxpayers were three to five times more likely than taxpayers who are not Black to be audited, research published this year found.&quot;">
              <a:extLst>
                <a:ext uri="{FF2B5EF4-FFF2-40B4-BE49-F238E27FC236}">
                  <a16:creationId xmlns:a16="http://schemas.microsoft.com/office/drawing/2014/main" id="{5B232DCD-2ACC-AAEB-BCD8-9D6C4B355F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390"/>
            <a:stretch/>
          </p:blipFill>
          <p:spPr bwMode="auto">
            <a:xfrm>
              <a:off x="6977960" y="2161977"/>
              <a:ext cx="2580710" cy="14713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E3E1DC-AD51-143F-A0B2-A3D0821CE208}"/>
                </a:ext>
              </a:extLst>
            </p:cNvPr>
            <p:cNvPicPr>
              <a:picLocks noChangeAspect="1"/>
            </p:cNvPicPr>
            <p:nvPr/>
          </p:nvPicPr>
          <p:blipFill>
            <a:blip r:embed="rId3"/>
            <a:stretch>
              <a:fillRect/>
            </a:stretch>
          </p:blipFill>
          <p:spPr>
            <a:xfrm>
              <a:off x="6977960" y="3211568"/>
              <a:ext cx="2580710" cy="1082977"/>
            </a:xfrm>
            <a:prstGeom prst="rect">
              <a:avLst/>
            </a:prstGeom>
          </p:spPr>
        </p:pic>
      </p:grpSp>
    </p:spTree>
    <p:extLst>
      <p:ext uri="{BB962C8B-B14F-4D97-AF65-F5344CB8AC3E}">
        <p14:creationId xmlns:p14="http://schemas.microsoft.com/office/powerpoint/2010/main" val="232281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2568</TotalTime>
  <Words>1349</Words>
  <Application>Microsoft Office PowerPoint</Application>
  <PresentationFormat>Widescreen</PresentationFormat>
  <Paragraphs>155</Paragraphs>
  <Slides>17</Slides>
  <Notes>10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Metamorphic Testing and Debugging of Tax Preparation Software</vt:lpstr>
      <vt:lpstr>PowerPoint Presentation</vt:lpstr>
      <vt:lpstr>U.S. Tax 101: Manual Tax Filling</vt:lpstr>
      <vt:lpstr>Tax Preparation Software (US-based)</vt:lpstr>
      <vt:lpstr>PowerPoint Presentation</vt:lpstr>
      <vt:lpstr>Accountable Tax Software</vt:lpstr>
      <vt:lpstr>Challenges</vt:lpstr>
      <vt:lpstr>Differential Debugging of Tax Software</vt:lpstr>
      <vt:lpstr>Equity in Tax Domain Goes Beyond Software</vt:lpstr>
      <vt:lpstr>Metamorphic Specifications</vt:lpstr>
      <vt:lpstr>TenForty </vt:lpstr>
      <vt:lpstr>Research Questions</vt:lpstr>
      <vt:lpstr>RQ1: Suitability of MR for Tax Law and Policy</vt:lpstr>
      <vt:lpstr>RQ1: Suitability of MR for Tax Law and Policy</vt:lpstr>
      <vt:lpstr>RQ2: Testing Software against MR requirements</vt:lpstr>
      <vt:lpstr>RQ3: Data-Driven Root Cause Identification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Metamorphic Testing and Debugging of Tax Preparation Software</dc:title>
  <dc:creator>Tizpaz Niari, Saeid</dc:creator>
  <cp:lastModifiedBy>Tizpaz Niari, Saeid</cp:lastModifiedBy>
  <cp:revision>55</cp:revision>
  <dcterms:created xsi:type="dcterms:W3CDTF">2023-05-12T01:23:17Z</dcterms:created>
  <dcterms:modified xsi:type="dcterms:W3CDTF">2023-08-24T19:46:37Z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73649dc-6fee-4eb8-a128-734c3c842ea8_Enabled">
    <vt:lpwstr>true</vt:lpwstr>
  </property>
  <property fmtid="{D5CDD505-2E9C-101B-9397-08002B2CF9AE}" pid="3" name="MSIP_Label_b73649dc-6fee-4eb8-a128-734c3c842ea8_SetDate">
    <vt:lpwstr>2023-05-12T19:22:03Z</vt:lpwstr>
  </property>
  <property fmtid="{D5CDD505-2E9C-101B-9397-08002B2CF9AE}" pid="4" name="MSIP_Label_b73649dc-6fee-4eb8-a128-734c3c842ea8_Method">
    <vt:lpwstr>Standard</vt:lpwstr>
  </property>
  <property fmtid="{D5CDD505-2E9C-101B-9397-08002B2CF9AE}" pid="5" name="MSIP_Label_b73649dc-6fee-4eb8-a128-734c3c842ea8_Name">
    <vt:lpwstr>defa4170-0d19-0005-0004-bc88714345d2</vt:lpwstr>
  </property>
  <property fmtid="{D5CDD505-2E9C-101B-9397-08002B2CF9AE}" pid="6" name="MSIP_Label_b73649dc-6fee-4eb8-a128-734c3c842ea8_SiteId">
    <vt:lpwstr>857c21d2-1a16-43a4-90cf-d57f3fab9d2f</vt:lpwstr>
  </property>
  <property fmtid="{D5CDD505-2E9C-101B-9397-08002B2CF9AE}" pid="7" name="MSIP_Label_b73649dc-6fee-4eb8-a128-734c3c842ea8_ActionId">
    <vt:lpwstr>e8e8ec04-7348-4dc5-a97a-0285fa5f30bd</vt:lpwstr>
  </property>
  <property fmtid="{D5CDD505-2E9C-101B-9397-08002B2CF9AE}" pid="8" name="MSIP_Label_b73649dc-6fee-4eb8-a128-734c3c842ea8_ContentBits">
    <vt:lpwstr>0</vt:lpwstr>
  </property>
</Properties>
</file>